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79" r:id="rId5"/>
    <p:sldId id="280" r:id="rId6"/>
    <p:sldId id="265" r:id="rId7"/>
    <p:sldId id="281" r:id="rId8"/>
    <p:sldId id="267" r:id="rId9"/>
    <p:sldId id="268" r:id="rId10"/>
    <p:sldId id="269" r:id="rId11"/>
    <p:sldId id="293" r:id="rId12"/>
    <p:sldId id="295" r:id="rId13"/>
    <p:sldId id="292" r:id="rId14"/>
    <p:sldId id="271" r:id="rId15"/>
    <p:sldId id="262" r:id="rId16"/>
    <p:sldId id="272" r:id="rId17"/>
    <p:sldId id="294" r:id="rId18"/>
    <p:sldId id="274" r:id="rId19"/>
    <p:sldId id="275" r:id="rId20"/>
    <p:sldId id="282" r:id="rId21"/>
    <p:sldId id="277" r:id="rId22"/>
    <p:sldId id="278" r:id="rId23"/>
    <p:sldId id="259" r:id="rId24"/>
    <p:sldId id="284" r:id="rId25"/>
    <p:sldId id="285" r:id="rId26"/>
    <p:sldId id="286" r:id="rId27"/>
    <p:sldId id="287" r:id="rId28"/>
    <p:sldId id="288" r:id="rId29"/>
    <p:sldId id="289" r:id="rId30"/>
    <p:sldId id="290" r:id="rId31"/>
    <p:sldId id="291" r:id="rId32"/>
    <p:sldId id="283" r:id="rId33"/>
    <p:sldId id="25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B4"/>
    <a:srgbClr val="006C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3"/>
    <p:restoredTop sz="94660"/>
  </p:normalViewPr>
  <p:slideViewPr>
    <p:cSldViewPr snapToGrid="0" snapToObjects="1">
      <p:cViewPr varScale="1">
        <p:scale>
          <a:sx n="111" d="100"/>
          <a:sy n="111" d="100"/>
        </p:scale>
        <p:origin x="336"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1F80E-2CBC-4AC7-BFA2-E0575E4AB399}"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GB"/>
        </a:p>
      </dgm:t>
    </dgm:pt>
    <dgm:pt modelId="{3DAD3F72-162D-4B85-B019-91BBDD6562DD}">
      <dgm:prSet phldrT="[Text]" custT="1"/>
      <dgm:spPr/>
      <dgm:t>
        <a:bodyPr/>
        <a:lstStyle/>
        <a:p>
          <a:r>
            <a:rPr lang="en-US" sz="1600" dirty="0"/>
            <a:t>Transaction claimed as a success of the new EU Single Supervisory Mechanism and of the operation of the EU Bank Recovery &amp; Resolution Directive (“BRRD”)</a:t>
          </a:r>
          <a:endParaRPr lang="en-GB" sz="1600" dirty="0"/>
        </a:p>
      </dgm:t>
    </dgm:pt>
    <dgm:pt modelId="{D406FB2B-9D67-4DA0-94D6-DC62BC2F96DC}" type="parTrans" cxnId="{046B92B9-494F-4446-8849-B55D7E0406EE}">
      <dgm:prSet/>
      <dgm:spPr/>
      <dgm:t>
        <a:bodyPr/>
        <a:lstStyle/>
        <a:p>
          <a:endParaRPr lang="en-GB"/>
        </a:p>
      </dgm:t>
    </dgm:pt>
    <dgm:pt modelId="{0875BC47-B554-4477-AA16-40F6B34BDA6F}" type="sibTrans" cxnId="{046B92B9-494F-4446-8849-B55D7E0406EE}">
      <dgm:prSet/>
      <dgm:spPr/>
      <dgm:t>
        <a:bodyPr/>
        <a:lstStyle/>
        <a:p>
          <a:endParaRPr lang="en-GB"/>
        </a:p>
      </dgm:t>
    </dgm:pt>
    <dgm:pt modelId="{2D802A63-13A8-4A22-9C0A-C710F71B8AA4}">
      <dgm:prSet phldrT="[Text]" custT="1"/>
      <dgm:spPr/>
      <dgm:t>
        <a:bodyPr/>
        <a:lstStyle/>
        <a:p>
          <a:r>
            <a:rPr lang="en-US" sz="1600" dirty="0"/>
            <a:t>SAN has acquired BPE for EUR1</a:t>
          </a:r>
          <a:endParaRPr lang="en-GB" sz="1600" dirty="0"/>
        </a:p>
      </dgm:t>
    </dgm:pt>
    <dgm:pt modelId="{D023FCA8-AB01-4FC7-BF72-0469C55CBDBF}" type="parTrans" cxnId="{05FC476B-09F8-4A28-BFA0-57DB3BDC5D74}">
      <dgm:prSet/>
      <dgm:spPr/>
      <dgm:t>
        <a:bodyPr/>
        <a:lstStyle/>
        <a:p>
          <a:endParaRPr lang="en-GB"/>
        </a:p>
      </dgm:t>
    </dgm:pt>
    <dgm:pt modelId="{19955A08-E564-43CB-91FC-59EA05CBEC48}" type="sibTrans" cxnId="{05FC476B-09F8-4A28-BFA0-57DB3BDC5D74}">
      <dgm:prSet/>
      <dgm:spPr/>
      <dgm:t>
        <a:bodyPr/>
        <a:lstStyle/>
        <a:p>
          <a:endParaRPr lang="en-GB"/>
        </a:p>
      </dgm:t>
    </dgm:pt>
    <dgm:pt modelId="{78F91A85-30EF-4DCE-9227-2D1EBCF8E487}">
      <dgm:prSet phldrT="[Text]" custT="1"/>
      <dgm:spPr/>
      <dgm:t>
        <a:bodyPr/>
        <a:lstStyle/>
        <a:p>
          <a:r>
            <a:rPr lang="en-US" sz="1600" dirty="0"/>
            <a:t>SAN acquired all BPE’s assets and liabilities (secured and senior unsecured)</a:t>
          </a:r>
          <a:endParaRPr lang="en-GB" sz="1600" dirty="0"/>
        </a:p>
      </dgm:t>
    </dgm:pt>
    <dgm:pt modelId="{213F8283-C419-494D-B371-6E494AA37944}" type="parTrans" cxnId="{DCA3D165-029C-4AA1-B138-3797469F03B9}">
      <dgm:prSet/>
      <dgm:spPr/>
      <dgm:t>
        <a:bodyPr/>
        <a:lstStyle/>
        <a:p>
          <a:endParaRPr lang="en-GB"/>
        </a:p>
      </dgm:t>
    </dgm:pt>
    <dgm:pt modelId="{80D909A4-9ACB-4599-A25C-4DD74BB00DCF}" type="sibTrans" cxnId="{DCA3D165-029C-4AA1-B138-3797469F03B9}">
      <dgm:prSet/>
      <dgm:spPr/>
      <dgm:t>
        <a:bodyPr/>
        <a:lstStyle/>
        <a:p>
          <a:endParaRPr lang="en-GB"/>
        </a:p>
      </dgm:t>
    </dgm:pt>
    <dgm:pt modelId="{4A887627-69E4-4C0C-93BB-7C444796A3B3}">
      <dgm:prSet phldrT="[Text]" custT="1"/>
      <dgm:spPr/>
      <dgm:t>
        <a:bodyPr/>
        <a:lstStyle/>
        <a:p>
          <a:r>
            <a:rPr lang="en-US" sz="1600" dirty="0"/>
            <a:t>BPE’s Shareholders’ Equity and all mezzanine and subordinated liabilities were expunged </a:t>
          </a:r>
          <a:endParaRPr lang="en-GB" sz="1600" dirty="0"/>
        </a:p>
      </dgm:t>
    </dgm:pt>
    <dgm:pt modelId="{91282C89-93B9-4F72-AF94-F9DBF5A185C5}" type="parTrans" cxnId="{1D5554B1-95DC-4A5E-8365-F7C3E130199B}">
      <dgm:prSet/>
      <dgm:spPr/>
      <dgm:t>
        <a:bodyPr/>
        <a:lstStyle/>
        <a:p>
          <a:endParaRPr lang="en-GB"/>
        </a:p>
      </dgm:t>
    </dgm:pt>
    <dgm:pt modelId="{F77603DB-724F-4B78-B107-519BC31213D6}" type="sibTrans" cxnId="{1D5554B1-95DC-4A5E-8365-F7C3E130199B}">
      <dgm:prSet/>
      <dgm:spPr/>
      <dgm:t>
        <a:bodyPr/>
        <a:lstStyle/>
        <a:p>
          <a:endParaRPr lang="en-GB"/>
        </a:p>
      </dgm:t>
    </dgm:pt>
    <dgm:pt modelId="{DAC5E49C-E64A-4017-91A9-B0AAA9015BD3}">
      <dgm:prSet phldrT="[Text]" custT="1"/>
      <dgm:spPr/>
      <dgm:t>
        <a:bodyPr/>
        <a:lstStyle/>
        <a:p>
          <a:r>
            <a:rPr lang="en-US" sz="1600" dirty="0"/>
            <a:t>SAN now needs to launch a rights issue in order to replenish its own Shareholders’ Equity</a:t>
          </a:r>
          <a:endParaRPr lang="en-GB" sz="1600" dirty="0"/>
        </a:p>
      </dgm:t>
    </dgm:pt>
    <dgm:pt modelId="{E4DFE4F5-F086-440B-AB6A-4CDCED2FC6E7}" type="parTrans" cxnId="{FA535117-1A5C-48A3-9537-DE4687F7AC13}">
      <dgm:prSet/>
      <dgm:spPr/>
      <dgm:t>
        <a:bodyPr/>
        <a:lstStyle/>
        <a:p>
          <a:endParaRPr lang="en-GB"/>
        </a:p>
      </dgm:t>
    </dgm:pt>
    <dgm:pt modelId="{7EAF5F87-092E-4725-A8C1-B8C1144A6E22}" type="sibTrans" cxnId="{FA535117-1A5C-48A3-9537-DE4687F7AC13}">
      <dgm:prSet/>
      <dgm:spPr/>
      <dgm:t>
        <a:bodyPr/>
        <a:lstStyle/>
        <a:p>
          <a:endParaRPr lang="en-GB"/>
        </a:p>
      </dgm:t>
    </dgm:pt>
    <dgm:pt modelId="{259F9B16-A5F9-4C84-9B6F-C82515528E6A}" type="pres">
      <dgm:prSet presAssocID="{CCC1F80E-2CBC-4AC7-BFA2-E0575E4AB399}" presName="cycle" presStyleCnt="0">
        <dgm:presLayoutVars>
          <dgm:chMax val="1"/>
          <dgm:dir/>
          <dgm:animLvl val="ctr"/>
          <dgm:resizeHandles val="exact"/>
        </dgm:presLayoutVars>
      </dgm:prSet>
      <dgm:spPr/>
    </dgm:pt>
    <dgm:pt modelId="{A60668FC-27CD-4F68-94B5-B700195A8C87}" type="pres">
      <dgm:prSet presAssocID="{3DAD3F72-162D-4B85-B019-91BBDD6562DD}" presName="centerShape" presStyleLbl="node0" presStyleIdx="0" presStyleCnt="1" custScaleX="351065" custScaleY="138607" custLinFactNeighborY="-1309"/>
      <dgm:spPr/>
    </dgm:pt>
    <dgm:pt modelId="{9CF6267C-39E4-4A0C-8835-5038385B3546}" type="pres">
      <dgm:prSet presAssocID="{D023FCA8-AB01-4FC7-BF72-0469C55CBDBF}" presName="Name9" presStyleLbl="parChTrans1D2" presStyleIdx="0" presStyleCnt="4"/>
      <dgm:spPr/>
    </dgm:pt>
    <dgm:pt modelId="{F1C9CDFE-C7FB-4F1F-B106-3D82AE7C6D37}" type="pres">
      <dgm:prSet presAssocID="{D023FCA8-AB01-4FC7-BF72-0469C55CBDBF}" presName="connTx" presStyleLbl="parChTrans1D2" presStyleIdx="0" presStyleCnt="4"/>
      <dgm:spPr/>
    </dgm:pt>
    <dgm:pt modelId="{5494DD31-E1BA-4B18-A4B6-07C938196E0B}" type="pres">
      <dgm:prSet presAssocID="{2D802A63-13A8-4A22-9C0A-C710F71B8AA4}" presName="node" presStyleLbl="node1" presStyleIdx="0" presStyleCnt="4" custScaleX="234197">
        <dgm:presLayoutVars>
          <dgm:bulletEnabled val="1"/>
        </dgm:presLayoutVars>
      </dgm:prSet>
      <dgm:spPr/>
    </dgm:pt>
    <dgm:pt modelId="{3F2A4C04-741B-43CE-9D82-8C86DA261ADD}" type="pres">
      <dgm:prSet presAssocID="{213F8283-C419-494D-B371-6E494AA37944}" presName="Name9" presStyleLbl="parChTrans1D2" presStyleIdx="1" presStyleCnt="4"/>
      <dgm:spPr/>
    </dgm:pt>
    <dgm:pt modelId="{92D8610B-820E-4258-88C7-A44A039DB96C}" type="pres">
      <dgm:prSet presAssocID="{213F8283-C419-494D-B371-6E494AA37944}" presName="connTx" presStyleLbl="parChTrans1D2" presStyleIdx="1" presStyleCnt="4"/>
      <dgm:spPr/>
    </dgm:pt>
    <dgm:pt modelId="{6E56BD7A-339A-468A-9C0F-8731C6714EC2}" type="pres">
      <dgm:prSet presAssocID="{78F91A85-30EF-4DCE-9227-2D1EBCF8E487}" presName="node" presStyleLbl="node1" presStyleIdx="1" presStyleCnt="4" custScaleX="196821" custScaleY="177797" custRadScaleRad="250245" custRadScaleInc="-5329">
        <dgm:presLayoutVars>
          <dgm:bulletEnabled val="1"/>
        </dgm:presLayoutVars>
      </dgm:prSet>
      <dgm:spPr/>
    </dgm:pt>
    <dgm:pt modelId="{22F0CC5B-54F4-4370-95FD-EB3530A63E67}" type="pres">
      <dgm:prSet presAssocID="{91282C89-93B9-4F72-AF94-F9DBF5A185C5}" presName="Name9" presStyleLbl="parChTrans1D2" presStyleIdx="2" presStyleCnt="4"/>
      <dgm:spPr/>
    </dgm:pt>
    <dgm:pt modelId="{8783EB9F-1B8A-445E-9E38-D56A6A4706B0}" type="pres">
      <dgm:prSet presAssocID="{91282C89-93B9-4F72-AF94-F9DBF5A185C5}" presName="connTx" presStyleLbl="parChTrans1D2" presStyleIdx="2" presStyleCnt="4"/>
      <dgm:spPr/>
    </dgm:pt>
    <dgm:pt modelId="{748FB8F6-B878-4E0C-B844-22D8B0EE8E10}" type="pres">
      <dgm:prSet presAssocID="{4A887627-69E4-4C0C-93BB-7C444796A3B3}" presName="node" presStyleLbl="node1" presStyleIdx="2" presStyleCnt="4" custScaleX="235901" custScaleY="118635" custRadScaleRad="108507">
        <dgm:presLayoutVars>
          <dgm:bulletEnabled val="1"/>
        </dgm:presLayoutVars>
      </dgm:prSet>
      <dgm:spPr/>
    </dgm:pt>
    <dgm:pt modelId="{85366C0C-9D69-4CBB-B6BF-4562D97119D2}" type="pres">
      <dgm:prSet presAssocID="{E4DFE4F5-F086-440B-AB6A-4CDCED2FC6E7}" presName="Name9" presStyleLbl="parChTrans1D2" presStyleIdx="3" presStyleCnt="4"/>
      <dgm:spPr/>
    </dgm:pt>
    <dgm:pt modelId="{60C9A28A-25A5-42A2-B904-39E58720608B}" type="pres">
      <dgm:prSet presAssocID="{E4DFE4F5-F086-440B-AB6A-4CDCED2FC6E7}" presName="connTx" presStyleLbl="parChTrans1D2" presStyleIdx="3" presStyleCnt="4"/>
      <dgm:spPr/>
    </dgm:pt>
    <dgm:pt modelId="{0B748173-372B-47FF-97BD-8CEEE39EA07F}" type="pres">
      <dgm:prSet presAssocID="{DAC5E49C-E64A-4017-91A9-B0AAA9015BD3}" presName="node" presStyleLbl="node1" presStyleIdx="3" presStyleCnt="4" custScaleX="199644" custScaleY="174393" custRadScaleRad="250053" custRadScaleInc="4999">
        <dgm:presLayoutVars>
          <dgm:bulletEnabled val="1"/>
        </dgm:presLayoutVars>
      </dgm:prSet>
      <dgm:spPr/>
    </dgm:pt>
  </dgm:ptLst>
  <dgm:cxnLst>
    <dgm:cxn modelId="{45A22704-7158-4B94-9350-C968FCB772D8}" type="presOf" srcId="{E4DFE4F5-F086-440B-AB6A-4CDCED2FC6E7}" destId="{85366C0C-9D69-4CBB-B6BF-4562D97119D2}" srcOrd="0" destOrd="0" presId="urn:microsoft.com/office/officeart/2005/8/layout/radial1"/>
    <dgm:cxn modelId="{ED25BD0C-0566-479F-A3DB-5A415B00E065}" type="presOf" srcId="{D023FCA8-AB01-4FC7-BF72-0469C55CBDBF}" destId="{9CF6267C-39E4-4A0C-8835-5038385B3546}" srcOrd="0" destOrd="0" presId="urn:microsoft.com/office/officeart/2005/8/layout/radial1"/>
    <dgm:cxn modelId="{3251B412-F99F-4BF6-B9F5-4A4AF24E43AF}" type="presOf" srcId="{2D802A63-13A8-4A22-9C0A-C710F71B8AA4}" destId="{5494DD31-E1BA-4B18-A4B6-07C938196E0B}" srcOrd="0" destOrd="0" presId="urn:microsoft.com/office/officeart/2005/8/layout/radial1"/>
    <dgm:cxn modelId="{7012D716-DD23-43FE-9ED0-333BEA95C8F9}" type="presOf" srcId="{91282C89-93B9-4F72-AF94-F9DBF5A185C5}" destId="{22F0CC5B-54F4-4370-95FD-EB3530A63E67}" srcOrd="0" destOrd="0" presId="urn:microsoft.com/office/officeart/2005/8/layout/radial1"/>
    <dgm:cxn modelId="{FA535117-1A5C-48A3-9537-DE4687F7AC13}" srcId="{3DAD3F72-162D-4B85-B019-91BBDD6562DD}" destId="{DAC5E49C-E64A-4017-91A9-B0AAA9015BD3}" srcOrd="3" destOrd="0" parTransId="{E4DFE4F5-F086-440B-AB6A-4CDCED2FC6E7}" sibTransId="{7EAF5F87-092E-4725-A8C1-B8C1144A6E22}"/>
    <dgm:cxn modelId="{BB945C3F-CBFD-4018-980B-32386C5F162A}" type="presOf" srcId="{DAC5E49C-E64A-4017-91A9-B0AAA9015BD3}" destId="{0B748173-372B-47FF-97BD-8CEEE39EA07F}" srcOrd="0" destOrd="0" presId="urn:microsoft.com/office/officeart/2005/8/layout/radial1"/>
    <dgm:cxn modelId="{DCA3D165-029C-4AA1-B138-3797469F03B9}" srcId="{3DAD3F72-162D-4B85-B019-91BBDD6562DD}" destId="{78F91A85-30EF-4DCE-9227-2D1EBCF8E487}" srcOrd="1" destOrd="0" parTransId="{213F8283-C419-494D-B371-6E494AA37944}" sibTransId="{80D909A4-9ACB-4599-A25C-4DD74BB00DCF}"/>
    <dgm:cxn modelId="{03A5DE45-9C5B-47BB-9993-97EE8E579F1B}" type="presOf" srcId="{CCC1F80E-2CBC-4AC7-BFA2-E0575E4AB399}" destId="{259F9B16-A5F9-4C84-9B6F-C82515528E6A}" srcOrd="0" destOrd="0" presId="urn:microsoft.com/office/officeart/2005/8/layout/radial1"/>
    <dgm:cxn modelId="{EC7A6B4A-786D-4766-BB12-CD614DAA73BB}" type="presOf" srcId="{213F8283-C419-494D-B371-6E494AA37944}" destId="{92D8610B-820E-4258-88C7-A44A039DB96C}" srcOrd="1" destOrd="0" presId="urn:microsoft.com/office/officeart/2005/8/layout/radial1"/>
    <dgm:cxn modelId="{05FC476B-09F8-4A28-BFA0-57DB3BDC5D74}" srcId="{3DAD3F72-162D-4B85-B019-91BBDD6562DD}" destId="{2D802A63-13A8-4A22-9C0A-C710F71B8AA4}" srcOrd="0" destOrd="0" parTransId="{D023FCA8-AB01-4FC7-BF72-0469C55CBDBF}" sibTransId="{19955A08-E564-43CB-91FC-59EA05CBEC48}"/>
    <dgm:cxn modelId="{3004E270-AC10-4529-B38F-7F96E24FC891}" type="presOf" srcId="{D023FCA8-AB01-4FC7-BF72-0469C55CBDBF}" destId="{F1C9CDFE-C7FB-4F1F-B106-3D82AE7C6D37}" srcOrd="1" destOrd="0" presId="urn:microsoft.com/office/officeart/2005/8/layout/radial1"/>
    <dgm:cxn modelId="{13658B9D-77F4-4597-920F-34F5E939585B}" type="presOf" srcId="{3DAD3F72-162D-4B85-B019-91BBDD6562DD}" destId="{A60668FC-27CD-4F68-94B5-B700195A8C87}" srcOrd="0" destOrd="0" presId="urn:microsoft.com/office/officeart/2005/8/layout/radial1"/>
    <dgm:cxn modelId="{1D5554B1-95DC-4A5E-8365-F7C3E130199B}" srcId="{3DAD3F72-162D-4B85-B019-91BBDD6562DD}" destId="{4A887627-69E4-4C0C-93BB-7C444796A3B3}" srcOrd="2" destOrd="0" parTransId="{91282C89-93B9-4F72-AF94-F9DBF5A185C5}" sibTransId="{F77603DB-724F-4B78-B107-519BC31213D6}"/>
    <dgm:cxn modelId="{AC1101B4-8285-4CC3-8F23-3A6874C4C97C}" type="presOf" srcId="{4A887627-69E4-4C0C-93BB-7C444796A3B3}" destId="{748FB8F6-B878-4E0C-B844-22D8B0EE8E10}" srcOrd="0" destOrd="0" presId="urn:microsoft.com/office/officeart/2005/8/layout/radial1"/>
    <dgm:cxn modelId="{046B92B9-494F-4446-8849-B55D7E0406EE}" srcId="{CCC1F80E-2CBC-4AC7-BFA2-E0575E4AB399}" destId="{3DAD3F72-162D-4B85-B019-91BBDD6562DD}" srcOrd="0" destOrd="0" parTransId="{D406FB2B-9D67-4DA0-94D6-DC62BC2F96DC}" sibTransId="{0875BC47-B554-4477-AA16-40F6B34BDA6F}"/>
    <dgm:cxn modelId="{4075BBBF-4069-4D37-BB3A-4FB28832A680}" type="presOf" srcId="{213F8283-C419-494D-B371-6E494AA37944}" destId="{3F2A4C04-741B-43CE-9D82-8C86DA261ADD}" srcOrd="0" destOrd="0" presId="urn:microsoft.com/office/officeart/2005/8/layout/radial1"/>
    <dgm:cxn modelId="{A78399C9-74C9-425E-AC31-C182C14C1129}" type="presOf" srcId="{E4DFE4F5-F086-440B-AB6A-4CDCED2FC6E7}" destId="{60C9A28A-25A5-42A2-B904-39E58720608B}" srcOrd="1" destOrd="0" presId="urn:microsoft.com/office/officeart/2005/8/layout/radial1"/>
    <dgm:cxn modelId="{6FDDA1E2-62FA-4930-ACC9-7C714B4DE3B0}" type="presOf" srcId="{91282C89-93B9-4F72-AF94-F9DBF5A185C5}" destId="{8783EB9F-1B8A-445E-9E38-D56A6A4706B0}" srcOrd="1" destOrd="0" presId="urn:microsoft.com/office/officeart/2005/8/layout/radial1"/>
    <dgm:cxn modelId="{3321DBFB-3471-41A7-AB24-742C1BB0D58F}" type="presOf" srcId="{78F91A85-30EF-4DCE-9227-2D1EBCF8E487}" destId="{6E56BD7A-339A-468A-9C0F-8731C6714EC2}" srcOrd="0" destOrd="0" presId="urn:microsoft.com/office/officeart/2005/8/layout/radial1"/>
    <dgm:cxn modelId="{38839413-2123-4CB9-BC17-B3122F2AA4E2}" type="presParOf" srcId="{259F9B16-A5F9-4C84-9B6F-C82515528E6A}" destId="{A60668FC-27CD-4F68-94B5-B700195A8C87}" srcOrd="0" destOrd="0" presId="urn:microsoft.com/office/officeart/2005/8/layout/radial1"/>
    <dgm:cxn modelId="{C04A26CF-7B29-49D5-AC00-7B76BFFB51A7}" type="presParOf" srcId="{259F9B16-A5F9-4C84-9B6F-C82515528E6A}" destId="{9CF6267C-39E4-4A0C-8835-5038385B3546}" srcOrd="1" destOrd="0" presId="urn:microsoft.com/office/officeart/2005/8/layout/radial1"/>
    <dgm:cxn modelId="{6F0861F3-01EF-40C0-A96A-1EECA8D36897}" type="presParOf" srcId="{9CF6267C-39E4-4A0C-8835-5038385B3546}" destId="{F1C9CDFE-C7FB-4F1F-B106-3D82AE7C6D37}" srcOrd="0" destOrd="0" presId="urn:microsoft.com/office/officeart/2005/8/layout/radial1"/>
    <dgm:cxn modelId="{C488FF25-E361-4759-8C8D-B96DA590401A}" type="presParOf" srcId="{259F9B16-A5F9-4C84-9B6F-C82515528E6A}" destId="{5494DD31-E1BA-4B18-A4B6-07C938196E0B}" srcOrd="2" destOrd="0" presId="urn:microsoft.com/office/officeart/2005/8/layout/radial1"/>
    <dgm:cxn modelId="{77933FB9-53E5-4D91-A7CF-47D278AE63F8}" type="presParOf" srcId="{259F9B16-A5F9-4C84-9B6F-C82515528E6A}" destId="{3F2A4C04-741B-43CE-9D82-8C86DA261ADD}" srcOrd="3" destOrd="0" presId="urn:microsoft.com/office/officeart/2005/8/layout/radial1"/>
    <dgm:cxn modelId="{CC700CD0-90F0-47CE-8682-85D498811ADA}" type="presParOf" srcId="{3F2A4C04-741B-43CE-9D82-8C86DA261ADD}" destId="{92D8610B-820E-4258-88C7-A44A039DB96C}" srcOrd="0" destOrd="0" presId="urn:microsoft.com/office/officeart/2005/8/layout/radial1"/>
    <dgm:cxn modelId="{F0540642-6753-42A9-812B-8B110C229DA1}" type="presParOf" srcId="{259F9B16-A5F9-4C84-9B6F-C82515528E6A}" destId="{6E56BD7A-339A-468A-9C0F-8731C6714EC2}" srcOrd="4" destOrd="0" presId="urn:microsoft.com/office/officeart/2005/8/layout/radial1"/>
    <dgm:cxn modelId="{ED447270-86C6-40C1-BE74-830F33EAE03E}" type="presParOf" srcId="{259F9B16-A5F9-4C84-9B6F-C82515528E6A}" destId="{22F0CC5B-54F4-4370-95FD-EB3530A63E67}" srcOrd="5" destOrd="0" presId="urn:microsoft.com/office/officeart/2005/8/layout/radial1"/>
    <dgm:cxn modelId="{AC6FA846-C687-49F0-A117-623956E3CAA4}" type="presParOf" srcId="{22F0CC5B-54F4-4370-95FD-EB3530A63E67}" destId="{8783EB9F-1B8A-445E-9E38-D56A6A4706B0}" srcOrd="0" destOrd="0" presId="urn:microsoft.com/office/officeart/2005/8/layout/radial1"/>
    <dgm:cxn modelId="{C0F9B954-B05D-4ED2-86A0-B70A17E2F7BB}" type="presParOf" srcId="{259F9B16-A5F9-4C84-9B6F-C82515528E6A}" destId="{748FB8F6-B878-4E0C-B844-22D8B0EE8E10}" srcOrd="6" destOrd="0" presId="urn:microsoft.com/office/officeart/2005/8/layout/radial1"/>
    <dgm:cxn modelId="{52DC56AC-C4D2-4331-B27D-F4E2A3EEC975}" type="presParOf" srcId="{259F9B16-A5F9-4C84-9B6F-C82515528E6A}" destId="{85366C0C-9D69-4CBB-B6BF-4562D97119D2}" srcOrd="7" destOrd="0" presId="urn:microsoft.com/office/officeart/2005/8/layout/radial1"/>
    <dgm:cxn modelId="{9B94FC71-680C-47CF-ABFE-49ACB8ACBDED}" type="presParOf" srcId="{85366C0C-9D69-4CBB-B6BF-4562D97119D2}" destId="{60C9A28A-25A5-42A2-B904-39E58720608B}" srcOrd="0" destOrd="0" presId="urn:microsoft.com/office/officeart/2005/8/layout/radial1"/>
    <dgm:cxn modelId="{06985C83-91CB-4E2D-8C42-CAE164EFA9CE}" type="presParOf" srcId="{259F9B16-A5F9-4C84-9B6F-C82515528E6A}" destId="{0B748173-372B-47FF-97BD-8CEEE39EA07F}"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D11AB6-A9E4-4D21-BA44-29ACF3C27AC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C66BFA8-6A53-47F7-A0DF-F8FF6773F97B}">
      <dgm:prSet phldrT="[Text]"/>
      <dgm:spPr/>
      <dgm:t>
        <a:bodyPr/>
        <a:lstStyle/>
        <a:p>
          <a:r>
            <a:rPr lang="en-GB" dirty="0"/>
            <a:t>Bail-in of unsecured creditors</a:t>
          </a:r>
        </a:p>
      </dgm:t>
    </dgm:pt>
    <dgm:pt modelId="{13ACC0D3-E0B3-41FA-B701-CDE7326D4BF9}" type="parTrans" cxnId="{8577C17A-8AD7-4B1F-9E7B-750F67C55660}">
      <dgm:prSet/>
      <dgm:spPr/>
      <dgm:t>
        <a:bodyPr/>
        <a:lstStyle/>
        <a:p>
          <a:endParaRPr lang="en-GB"/>
        </a:p>
      </dgm:t>
    </dgm:pt>
    <dgm:pt modelId="{90285BAE-32A7-4094-A586-314988465CEE}" type="sibTrans" cxnId="{8577C17A-8AD7-4B1F-9E7B-750F67C55660}">
      <dgm:prSet/>
      <dgm:spPr/>
      <dgm:t>
        <a:bodyPr/>
        <a:lstStyle/>
        <a:p>
          <a:endParaRPr lang="en-GB"/>
        </a:p>
      </dgm:t>
    </dgm:pt>
    <dgm:pt modelId="{891E5A5F-021D-4FCE-BFA0-660C54BDFBC0}">
      <dgm:prSet phldrT="[Text]"/>
      <dgm:spPr/>
      <dgm:t>
        <a:bodyPr/>
        <a:lstStyle/>
        <a:p>
          <a:r>
            <a:rPr lang="en-US" dirty="0"/>
            <a:t>No bail-in of senior unsecured creditors for their deposits above EUR100,000, as should have been required under BRRD</a:t>
          </a:r>
          <a:endParaRPr lang="en-GB" dirty="0"/>
        </a:p>
      </dgm:t>
    </dgm:pt>
    <dgm:pt modelId="{D56A091B-8032-4893-8E15-6A2CB36B6237}" type="parTrans" cxnId="{827B6EB1-B95A-475D-A325-94ABBBCA4DCD}">
      <dgm:prSet/>
      <dgm:spPr/>
      <dgm:t>
        <a:bodyPr/>
        <a:lstStyle/>
        <a:p>
          <a:endParaRPr lang="en-GB"/>
        </a:p>
      </dgm:t>
    </dgm:pt>
    <dgm:pt modelId="{AE3BA6B1-ACF5-4A40-BEF2-F067ABBA009B}" type="sibTrans" cxnId="{827B6EB1-B95A-475D-A325-94ABBBCA4DCD}">
      <dgm:prSet/>
      <dgm:spPr/>
      <dgm:t>
        <a:bodyPr/>
        <a:lstStyle/>
        <a:p>
          <a:endParaRPr lang="en-GB"/>
        </a:p>
      </dgm:t>
    </dgm:pt>
    <dgm:pt modelId="{85D2285E-D22A-4766-8EB1-B54FEBC27513}">
      <dgm:prSet phldrT="[Text]"/>
      <dgm:spPr/>
      <dgm:t>
        <a:bodyPr/>
        <a:lstStyle/>
        <a:p>
          <a:r>
            <a:rPr lang="en-GB" dirty="0"/>
            <a:t>Other banks made to lodge alternative security at the ECB</a:t>
          </a:r>
        </a:p>
      </dgm:t>
    </dgm:pt>
    <dgm:pt modelId="{095BE9CF-E5D2-488D-A9F8-312197291797}" type="parTrans" cxnId="{47D44618-6505-47FA-A930-5AD714DD2DCA}">
      <dgm:prSet/>
      <dgm:spPr/>
      <dgm:t>
        <a:bodyPr/>
        <a:lstStyle/>
        <a:p>
          <a:endParaRPr lang="en-GB"/>
        </a:p>
      </dgm:t>
    </dgm:pt>
    <dgm:pt modelId="{4A347D92-9FF2-45C3-AFF9-338B5190C51E}" type="sibTrans" cxnId="{47D44618-6505-47FA-A930-5AD714DD2DCA}">
      <dgm:prSet/>
      <dgm:spPr/>
      <dgm:t>
        <a:bodyPr/>
        <a:lstStyle/>
        <a:p>
          <a:endParaRPr lang="en-GB"/>
        </a:p>
      </dgm:t>
    </dgm:pt>
    <dgm:pt modelId="{413ACB5F-8717-4D61-BF17-C8734CA8FF7B}">
      <dgm:prSet phldrT="[Text]"/>
      <dgm:spPr/>
      <dgm:t>
        <a:bodyPr/>
        <a:lstStyle/>
        <a:p>
          <a:r>
            <a:rPr lang="en-US" dirty="0"/>
            <a:t>No requirement by the ECB for borrowers who have pledged BPE bonds as collateral to replace them with different eligible bonds, or to face a liquidation of their positions (see Appendix 2 for the 70 BPE bonds that were eligible as collateral at the ECB as per 3 March 2017)</a:t>
          </a:r>
          <a:endParaRPr lang="en-GB" dirty="0"/>
        </a:p>
      </dgm:t>
    </dgm:pt>
    <dgm:pt modelId="{A44D00F9-747A-4A7A-85BB-1E1E8698F1EA}" type="parTrans" cxnId="{2AB84850-0FAA-4BB1-A2DE-7A213B461E02}">
      <dgm:prSet/>
      <dgm:spPr/>
      <dgm:t>
        <a:bodyPr/>
        <a:lstStyle/>
        <a:p>
          <a:endParaRPr lang="en-GB"/>
        </a:p>
      </dgm:t>
    </dgm:pt>
    <dgm:pt modelId="{5B5E1F1C-BC8E-400D-95A1-4680C3386475}" type="sibTrans" cxnId="{2AB84850-0FAA-4BB1-A2DE-7A213B461E02}">
      <dgm:prSet/>
      <dgm:spPr/>
      <dgm:t>
        <a:bodyPr/>
        <a:lstStyle/>
        <a:p>
          <a:endParaRPr lang="en-GB"/>
        </a:p>
      </dgm:t>
    </dgm:pt>
    <dgm:pt modelId="{F1A79ED0-8CF5-4D7A-B93A-308183A043D8}">
      <dgm:prSet phldrT="[Text]"/>
      <dgm:spPr/>
      <dgm:t>
        <a:bodyPr/>
        <a:lstStyle/>
        <a:p>
          <a:r>
            <a:rPr lang="en-GB" dirty="0"/>
            <a:t>BPE is defaulted on its ECB loans and ECB sells BPE’s collateral</a:t>
          </a:r>
        </a:p>
      </dgm:t>
    </dgm:pt>
    <dgm:pt modelId="{D3B48280-62F0-4F14-98A6-66A29F6C08FB}" type="parTrans" cxnId="{EECD9B7A-B26B-41BC-B7FF-DE5B69A0CF20}">
      <dgm:prSet/>
      <dgm:spPr/>
      <dgm:t>
        <a:bodyPr/>
        <a:lstStyle/>
        <a:p>
          <a:endParaRPr lang="en-GB"/>
        </a:p>
      </dgm:t>
    </dgm:pt>
    <dgm:pt modelId="{B3A4E99F-7982-4A50-909F-FFD3E4592FCB}" type="sibTrans" cxnId="{EECD9B7A-B26B-41BC-B7FF-DE5B69A0CF20}">
      <dgm:prSet/>
      <dgm:spPr/>
      <dgm:t>
        <a:bodyPr/>
        <a:lstStyle/>
        <a:p>
          <a:endParaRPr lang="en-GB"/>
        </a:p>
      </dgm:t>
    </dgm:pt>
    <dgm:pt modelId="{F796A6D1-55AC-4825-979D-23F9668BED5F}">
      <dgm:prSet phldrT="[Text]"/>
      <dgm:spPr/>
      <dgm:t>
        <a:bodyPr/>
        <a:lstStyle/>
        <a:p>
          <a:r>
            <a:rPr lang="en-US" dirty="0"/>
            <a:t>BPE’s own loans from the ECB were not called in default, and the ECB did not have to liquidate the collateral it holds against BPE’s loans</a:t>
          </a:r>
          <a:endParaRPr lang="en-GB" dirty="0"/>
        </a:p>
      </dgm:t>
    </dgm:pt>
    <dgm:pt modelId="{DB1F982B-C0E4-4AF0-A19C-6DBADBA85951}" type="parTrans" cxnId="{D7695455-A39D-4C38-904F-35CF9F920AB8}">
      <dgm:prSet/>
      <dgm:spPr/>
      <dgm:t>
        <a:bodyPr/>
        <a:lstStyle/>
        <a:p>
          <a:endParaRPr lang="en-GB"/>
        </a:p>
      </dgm:t>
    </dgm:pt>
    <dgm:pt modelId="{104FEB1F-47A1-4FC7-909D-54AF5DBB041A}" type="sibTrans" cxnId="{D7695455-A39D-4C38-904F-35CF9F920AB8}">
      <dgm:prSet/>
      <dgm:spPr/>
      <dgm:t>
        <a:bodyPr/>
        <a:lstStyle/>
        <a:p>
          <a:endParaRPr lang="en-GB"/>
        </a:p>
      </dgm:t>
    </dgm:pt>
    <dgm:pt modelId="{2FABE013-1F2B-4E1D-9CBB-14196DE30AEC}" type="pres">
      <dgm:prSet presAssocID="{50D11AB6-A9E4-4D21-BA44-29ACF3C27ACF}" presName="Name0" presStyleCnt="0">
        <dgm:presLayoutVars>
          <dgm:dir/>
          <dgm:animLvl val="lvl"/>
          <dgm:resizeHandles val="exact"/>
        </dgm:presLayoutVars>
      </dgm:prSet>
      <dgm:spPr/>
    </dgm:pt>
    <dgm:pt modelId="{C5CBE2FC-0D51-4AAF-8554-A0A9B80E9461}" type="pres">
      <dgm:prSet presAssocID="{6C66BFA8-6A53-47F7-A0DF-F8FF6773F97B}" presName="composite" presStyleCnt="0"/>
      <dgm:spPr/>
    </dgm:pt>
    <dgm:pt modelId="{9467C5FF-895C-4EC6-AE39-DDF57B32DAD3}" type="pres">
      <dgm:prSet presAssocID="{6C66BFA8-6A53-47F7-A0DF-F8FF6773F97B}" presName="parTx" presStyleLbl="alignNode1" presStyleIdx="0" presStyleCnt="3">
        <dgm:presLayoutVars>
          <dgm:chMax val="0"/>
          <dgm:chPref val="0"/>
          <dgm:bulletEnabled val="1"/>
        </dgm:presLayoutVars>
      </dgm:prSet>
      <dgm:spPr/>
    </dgm:pt>
    <dgm:pt modelId="{B4ADD225-48AF-4C9F-9769-9D5A431BE6A7}" type="pres">
      <dgm:prSet presAssocID="{6C66BFA8-6A53-47F7-A0DF-F8FF6773F97B}" presName="desTx" presStyleLbl="alignAccFollowNode1" presStyleIdx="0" presStyleCnt="3">
        <dgm:presLayoutVars>
          <dgm:bulletEnabled val="1"/>
        </dgm:presLayoutVars>
      </dgm:prSet>
      <dgm:spPr/>
    </dgm:pt>
    <dgm:pt modelId="{4F9161DC-3BBD-47CA-A599-2C1CAECB587C}" type="pres">
      <dgm:prSet presAssocID="{90285BAE-32A7-4094-A586-314988465CEE}" presName="space" presStyleCnt="0"/>
      <dgm:spPr/>
    </dgm:pt>
    <dgm:pt modelId="{1C277CF2-DC4E-44D4-8503-84870D72FC5B}" type="pres">
      <dgm:prSet presAssocID="{85D2285E-D22A-4766-8EB1-B54FEBC27513}" presName="composite" presStyleCnt="0"/>
      <dgm:spPr/>
    </dgm:pt>
    <dgm:pt modelId="{C6B5C8E1-F792-47AC-9D0C-0DD75C74B15F}" type="pres">
      <dgm:prSet presAssocID="{85D2285E-D22A-4766-8EB1-B54FEBC27513}" presName="parTx" presStyleLbl="alignNode1" presStyleIdx="1" presStyleCnt="3">
        <dgm:presLayoutVars>
          <dgm:chMax val="0"/>
          <dgm:chPref val="0"/>
          <dgm:bulletEnabled val="1"/>
        </dgm:presLayoutVars>
      </dgm:prSet>
      <dgm:spPr/>
    </dgm:pt>
    <dgm:pt modelId="{1736C866-B2B9-40E1-AEBE-F0E90CB92E38}" type="pres">
      <dgm:prSet presAssocID="{85D2285E-D22A-4766-8EB1-B54FEBC27513}" presName="desTx" presStyleLbl="alignAccFollowNode1" presStyleIdx="1" presStyleCnt="3">
        <dgm:presLayoutVars>
          <dgm:bulletEnabled val="1"/>
        </dgm:presLayoutVars>
      </dgm:prSet>
      <dgm:spPr/>
    </dgm:pt>
    <dgm:pt modelId="{2FD227A8-3A0F-4FD8-9E53-529F007B142B}" type="pres">
      <dgm:prSet presAssocID="{4A347D92-9FF2-45C3-AFF9-338B5190C51E}" presName="space" presStyleCnt="0"/>
      <dgm:spPr/>
    </dgm:pt>
    <dgm:pt modelId="{95304CE4-0A99-454A-883A-59D0E2879CEC}" type="pres">
      <dgm:prSet presAssocID="{F1A79ED0-8CF5-4D7A-B93A-308183A043D8}" presName="composite" presStyleCnt="0"/>
      <dgm:spPr/>
    </dgm:pt>
    <dgm:pt modelId="{4B91C631-009D-42B0-8D4A-4DDA05DBE4FA}" type="pres">
      <dgm:prSet presAssocID="{F1A79ED0-8CF5-4D7A-B93A-308183A043D8}" presName="parTx" presStyleLbl="alignNode1" presStyleIdx="2" presStyleCnt="3">
        <dgm:presLayoutVars>
          <dgm:chMax val="0"/>
          <dgm:chPref val="0"/>
          <dgm:bulletEnabled val="1"/>
        </dgm:presLayoutVars>
      </dgm:prSet>
      <dgm:spPr/>
    </dgm:pt>
    <dgm:pt modelId="{10AFDAA9-B287-4DB3-9B26-542B0D2EA9A7}" type="pres">
      <dgm:prSet presAssocID="{F1A79ED0-8CF5-4D7A-B93A-308183A043D8}" presName="desTx" presStyleLbl="alignAccFollowNode1" presStyleIdx="2" presStyleCnt="3">
        <dgm:presLayoutVars>
          <dgm:bulletEnabled val="1"/>
        </dgm:presLayoutVars>
      </dgm:prSet>
      <dgm:spPr/>
    </dgm:pt>
  </dgm:ptLst>
  <dgm:cxnLst>
    <dgm:cxn modelId="{CC457308-C0DB-4726-B935-7CCE5B739B3C}" type="presOf" srcId="{6C66BFA8-6A53-47F7-A0DF-F8FF6773F97B}" destId="{9467C5FF-895C-4EC6-AE39-DDF57B32DAD3}" srcOrd="0" destOrd="0" presId="urn:microsoft.com/office/officeart/2005/8/layout/hList1"/>
    <dgm:cxn modelId="{5078860E-1051-4D40-8AB8-DFA2A6DCD284}" type="presOf" srcId="{50D11AB6-A9E4-4D21-BA44-29ACF3C27ACF}" destId="{2FABE013-1F2B-4E1D-9CBB-14196DE30AEC}" srcOrd="0" destOrd="0" presId="urn:microsoft.com/office/officeart/2005/8/layout/hList1"/>
    <dgm:cxn modelId="{47D44618-6505-47FA-A930-5AD714DD2DCA}" srcId="{50D11AB6-A9E4-4D21-BA44-29ACF3C27ACF}" destId="{85D2285E-D22A-4766-8EB1-B54FEBC27513}" srcOrd="1" destOrd="0" parTransId="{095BE9CF-E5D2-488D-A9F8-312197291797}" sibTransId="{4A347D92-9FF2-45C3-AFF9-338B5190C51E}"/>
    <dgm:cxn modelId="{2AB84850-0FAA-4BB1-A2DE-7A213B461E02}" srcId="{85D2285E-D22A-4766-8EB1-B54FEBC27513}" destId="{413ACB5F-8717-4D61-BF17-C8734CA8FF7B}" srcOrd="0" destOrd="0" parTransId="{A44D00F9-747A-4A7A-85BB-1E1E8698F1EA}" sibTransId="{5B5E1F1C-BC8E-400D-95A1-4680C3386475}"/>
    <dgm:cxn modelId="{D7695455-A39D-4C38-904F-35CF9F920AB8}" srcId="{F1A79ED0-8CF5-4D7A-B93A-308183A043D8}" destId="{F796A6D1-55AC-4825-979D-23F9668BED5F}" srcOrd="0" destOrd="0" parTransId="{DB1F982B-C0E4-4AF0-A19C-6DBADBA85951}" sibTransId="{104FEB1F-47A1-4FC7-909D-54AF5DBB041A}"/>
    <dgm:cxn modelId="{EECD9B7A-B26B-41BC-B7FF-DE5B69A0CF20}" srcId="{50D11AB6-A9E4-4D21-BA44-29ACF3C27ACF}" destId="{F1A79ED0-8CF5-4D7A-B93A-308183A043D8}" srcOrd="2" destOrd="0" parTransId="{D3B48280-62F0-4F14-98A6-66A29F6C08FB}" sibTransId="{B3A4E99F-7982-4A50-909F-FFD3E4592FCB}"/>
    <dgm:cxn modelId="{8577C17A-8AD7-4B1F-9E7B-750F67C55660}" srcId="{50D11AB6-A9E4-4D21-BA44-29ACF3C27ACF}" destId="{6C66BFA8-6A53-47F7-A0DF-F8FF6773F97B}" srcOrd="0" destOrd="0" parTransId="{13ACC0D3-E0B3-41FA-B701-CDE7326D4BF9}" sibTransId="{90285BAE-32A7-4094-A586-314988465CEE}"/>
    <dgm:cxn modelId="{47498E9F-6DDB-4A59-83C4-C1EEF7EC907E}" type="presOf" srcId="{F1A79ED0-8CF5-4D7A-B93A-308183A043D8}" destId="{4B91C631-009D-42B0-8D4A-4DDA05DBE4FA}" srcOrd="0" destOrd="0" presId="urn:microsoft.com/office/officeart/2005/8/layout/hList1"/>
    <dgm:cxn modelId="{C9A6FCA1-0C9A-45AE-9965-6A3A3EB460B6}" type="presOf" srcId="{F796A6D1-55AC-4825-979D-23F9668BED5F}" destId="{10AFDAA9-B287-4DB3-9B26-542B0D2EA9A7}" srcOrd="0" destOrd="0" presId="urn:microsoft.com/office/officeart/2005/8/layout/hList1"/>
    <dgm:cxn modelId="{57ED73A2-4B2B-4E68-9022-6B44224A5E9E}" type="presOf" srcId="{85D2285E-D22A-4766-8EB1-B54FEBC27513}" destId="{C6B5C8E1-F792-47AC-9D0C-0DD75C74B15F}" srcOrd="0" destOrd="0" presId="urn:microsoft.com/office/officeart/2005/8/layout/hList1"/>
    <dgm:cxn modelId="{5043A7A8-2F8C-4201-A643-BE9AE2AA8E57}" type="presOf" srcId="{891E5A5F-021D-4FCE-BFA0-660C54BDFBC0}" destId="{B4ADD225-48AF-4C9F-9769-9D5A431BE6A7}" srcOrd="0" destOrd="0" presId="urn:microsoft.com/office/officeart/2005/8/layout/hList1"/>
    <dgm:cxn modelId="{827B6EB1-B95A-475D-A325-94ABBBCA4DCD}" srcId="{6C66BFA8-6A53-47F7-A0DF-F8FF6773F97B}" destId="{891E5A5F-021D-4FCE-BFA0-660C54BDFBC0}" srcOrd="0" destOrd="0" parTransId="{D56A091B-8032-4893-8E15-6A2CB36B6237}" sibTransId="{AE3BA6B1-ACF5-4A40-BEF2-F067ABBA009B}"/>
    <dgm:cxn modelId="{FC7B5BB3-1B72-49C9-81C1-8B8507607C4C}" type="presOf" srcId="{413ACB5F-8717-4D61-BF17-C8734CA8FF7B}" destId="{1736C866-B2B9-40E1-AEBE-F0E90CB92E38}" srcOrd="0" destOrd="0" presId="urn:microsoft.com/office/officeart/2005/8/layout/hList1"/>
    <dgm:cxn modelId="{A2AE4F97-68C2-4BF3-AFD4-D4180B32274D}" type="presParOf" srcId="{2FABE013-1F2B-4E1D-9CBB-14196DE30AEC}" destId="{C5CBE2FC-0D51-4AAF-8554-A0A9B80E9461}" srcOrd="0" destOrd="0" presId="urn:microsoft.com/office/officeart/2005/8/layout/hList1"/>
    <dgm:cxn modelId="{D33BDCC7-7AD2-4760-9DFE-D68A43F6A597}" type="presParOf" srcId="{C5CBE2FC-0D51-4AAF-8554-A0A9B80E9461}" destId="{9467C5FF-895C-4EC6-AE39-DDF57B32DAD3}" srcOrd="0" destOrd="0" presId="urn:microsoft.com/office/officeart/2005/8/layout/hList1"/>
    <dgm:cxn modelId="{F0C3BBAE-5FEC-4AB2-8761-03CF2EDFCA86}" type="presParOf" srcId="{C5CBE2FC-0D51-4AAF-8554-A0A9B80E9461}" destId="{B4ADD225-48AF-4C9F-9769-9D5A431BE6A7}" srcOrd="1" destOrd="0" presId="urn:microsoft.com/office/officeart/2005/8/layout/hList1"/>
    <dgm:cxn modelId="{67337A07-B789-4F2B-BD00-6961278AC2EC}" type="presParOf" srcId="{2FABE013-1F2B-4E1D-9CBB-14196DE30AEC}" destId="{4F9161DC-3BBD-47CA-A599-2C1CAECB587C}" srcOrd="1" destOrd="0" presId="urn:microsoft.com/office/officeart/2005/8/layout/hList1"/>
    <dgm:cxn modelId="{21E0AC2A-C679-4C92-A42A-2F7C76AD2CCF}" type="presParOf" srcId="{2FABE013-1F2B-4E1D-9CBB-14196DE30AEC}" destId="{1C277CF2-DC4E-44D4-8503-84870D72FC5B}" srcOrd="2" destOrd="0" presId="urn:microsoft.com/office/officeart/2005/8/layout/hList1"/>
    <dgm:cxn modelId="{3DC55EEF-3A2C-49A0-AB75-D9FF9E6F84EF}" type="presParOf" srcId="{1C277CF2-DC4E-44D4-8503-84870D72FC5B}" destId="{C6B5C8E1-F792-47AC-9D0C-0DD75C74B15F}" srcOrd="0" destOrd="0" presId="urn:microsoft.com/office/officeart/2005/8/layout/hList1"/>
    <dgm:cxn modelId="{E478B86A-A269-403E-B029-D3ADB5676F85}" type="presParOf" srcId="{1C277CF2-DC4E-44D4-8503-84870D72FC5B}" destId="{1736C866-B2B9-40E1-AEBE-F0E90CB92E38}" srcOrd="1" destOrd="0" presId="urn:microsoft.com/office/officeart/2005/8/layout/hList1"/>
    <dgm:cxn modelId="{E94DA5D6-036B-420C-8416-A6A5EFF22D24}" type="presParOf" srcId="{2FABE013-1F2B-4E1D-9CBB-14196DE30AEC}" destId="{2FD227A8-3A0F-4FD8-9E53-529F007B142B}" srcOrd="3" destOrd="0" presId="urn:microsoft.com/office/officeart/2005/8/layout/hList1"/>
    <dgm:cxn modelId="{6F90EA05-50CA-4D59-A4B9-9EC285F0BB9D}" type="presParOf" srcId="{2FABE013-1F2B-4E1D-9CBB-14196DE30AEC}" destId="{95304CE4-0A99-454A-883A-59D0E2879CEC}" srcOrd="4" destOrd="0" presId="urn:microsoft.com/office/officeart/2005/8/layout/hList1"/>
    <dgm:cxn modelId="{B5C59678-3F68-4B42-9636-D00AE6E0C60C}" type="presParOf" srcId="{95304CE4-0A99-454A-883A-59D0E2879CEC}" destId="{4B91C631-009D-42B0-8D4A-4DDA05DBE4FA}" srcOrd="0" destOrd="0" presId="urn:microsoft.com/office/officeart/2005/8/layout/hList1"/>
    <dgm:cxn modelId="{6A0B8553-C403-4B3C-AA25-5E94295C3305}" type="presParOf" srcId="{95304CE4-0A99-454A-883A-59D0E2879CEC}" destId="{10AFDAA9-B287-4DB3-9B26-542B0D2EA9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F0B3AF-A69C-4BDA-89E2-046F67FA1491}"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GB"/>
        </a:p>
      </dgm:t>
    </dgm:pt>
    <dgm:pt modelId="{BF306989-94DE-4943-8B80-53B506F480FE}">
      <dgm:prSet phldrT="[Text]" custT="1"/>
      <dgm:spPr/>
      <dgm:t>
        <a:bodyPr/>
        <a:lstStyle/>
        <a:p>
          <a:r>
            <a:rPr lang="en-US" sz="1800" dirty="0"/>
            <a:t>This is a shotgun wedding in which SAN has been forced by the Banco </a:t>
          </a:r>
          <a:r>
            <a:rPr lang="en-US" sz="1800" dirty="0" err="1"/>
            <a:t>d’Espana</a:t>
          </a:r>
          <a:r>
            <a:rPr lang="en-US" sz="1800" dirty="0"/>
            <a:t> – as an agent of the ECB – to act as white knight for a failing bank</a:t>
          </a:r>
          <a:endParaRPr lang="en-GB" sz="1800" dirty="0"/>
        </a:p>
      </dgm:t>
    </dgm:pt>
    <dgm:pt modelId="{5EB0D0BC-105B-428B-959D-9594AA071A77}" type="parTrans" cxnId="{EF085A0D-62C5-4BE1-B65B-E613C6560435}">
      <dgm:prSet/>
      <dgm:spPr/>
      <dgm:t>
        <a:bodyPr/>
        <a:lstStyle/>
        <a:p>
          <a:endParaRPr lang="en-GB"/>
        </a:p>
      </dgm:t>
    </dgm:pt>
    <dgm:pt modelId="{8797347E-1A53-4A3A-8CED-CB35724A4329}" type="sibTrans" cxnId="{EF085A0D-62C5-4BE1-B65B-E613C6560435}">
      <dgm:prSet/>
      <dgm:spPr/>
      <dgm:t>
        <a:bodyPr/>
        <a:lstStyle/>
        <a:p>
          <a:endParaRPr lang="en-GB"/>
        </a:p>
      </dgm:t>
    </dgm:pt>
    <dgm:pt modelId="{77B31AAC-4A60-4802-B4E5-0557EAE8C2D9}">
      <dgm:prSet phldrT="[Text]" custT="1"/>
      <dgm:spPr/>
      <dgm:t>
        <a:bodyPr/>
        <a:lstStyle/>
        <a:p>
          <a:r>
            <a:rPr lang="en-US" sz="2400" dirty="0"/>
            <a:t>SAN cannot have carried out detailed Due Diligence on the BPE loan portfolio</a:t>
          </a:r>
          <a:endParaRPr lang="en-GB" sz="2400" dirty="0"/>
        </a:p>
      </dgm:t>
    </dgm:pt>
    <dgm:pt modelId="{03123B4A-15EB-4025-813E-398D28F23AC2}" type="parTrans" cxnId="{D1D04C66-B053-472A-937B-A8AA5DD60F28}">
      <dgm:prSet/>
      <dgm:spPr/>
      <dgm:t>
        <a:bodyPr/>
        <a:lstStyle/>
        <a:p>
          <a:endParaRPr lang="en-GB"/>
        </a:p>
      </dgm:t>
    </dgm:pt>
    <dgm:pt modelId="{35A6BE49-B670-4BD5-82C4-952F8E3B718C}" type="sibTrans" cxnId="{D1D04C66-B053-472A-937B-A8AA5DD60F28}">
      <dgm:prSet/>
      <dgm:spPr/>
      <dgm:t>
        <a:bodyPr/>
        <a:lstStyle/>
        <a:p>
          <a:endParaRPr lang="en-GB"/>
        </a:p>
      </dgm:t>
    </dgm:pt>
    <dgm:pt modelId="{307CA41D-5430-4B5D-A131-E90C91F7844B}">
      <dgm:prSet phldrT="[Text]" custT="1"/>
      <dgm:spPr/>
      <dgm:t>
        <a:bodyPr/>
        <a:lstStyle/>
        <a:p>
          <a:r>
            <a:rPr lang="en-US" sz="2400" dirty="0"/>
            <a:t>SAN has taken a punt on whether the assets it has acquired are worth more than, less than, or the same as the liabilities its has taken onto itself</a:t>
          </a:r>
          <a:endParaRPr lang="en-GB" sz="2400" dirty="0"/>
        </a:p>
      </dgm:t>
    </dgm:pt>
    <dgm:pt modelId="{9227543F-6B3D-42A2-A0A4-23067219D759}" type="parTrans" cxnId="{DE8B4ED1-5026-474D-A84A-B681C16B570C}">
      <dgm:prSet/>
      <dgm:spPr/>
      <dgm:t>
        <a:bodyPr/>
        <a:lstStyle/>
        <a:p>
          <a:endParaRPr lang="en-GB"/>
        </a:p>
      </dgm:t>
    </dgm:pt>
    <dgm:pt modelId="{CCEECAC4-F09A-4587-82B5-F64D5FE595B4}" type="sibTrans" cxnId="{DE8B4ED1-5026-474D-A84A-B681C16B570C}">
      <dgm:prSet/>
      <dgm:spPr/>
      <dgm:t>
        <a:bodyPr/>
        <a:lstStyle/>
        <a:p>
          <a:endParaRPr lang="en-GB"/>
        </a:p>
      </dgm:t>
    </dgm:pt>
    <dgm:pt modelId="{C191D608-3A77-41A2-A2A5-2B7C7E9DCF96}">
      <dgm:prSet phldrT="[Text]" custT="1"/>
      <dgm:spPr/>
      <dgm:t>
        <a:bodyPr/>
        <a:lstStyle/>
        <a:p>
          <a:r>
            <a:rPr lang="en-US" sz="2200" dirty="0"/>
            <a:t>SAN will stretch its own capital ratios. It must launch a rights issue. Even that will only be adequate if it succeeds in selling off half of BPE’s Real Estate loans</a:t>
          </a:r>
          <a:endParaRPr lang="en-GB" sz="2200" dirty="0"/>
        </a:p>
      </dgm:t>
    </dgm:pt>
    <dgm:pt modelId="{157C8E68-B8C6-4E00-B4FB-449C08EED121}" type="parTrans" cxnId="{C475B675-590C-4788-969B-4C365A6D2FB8}">
      <dgm:prSet/>
      <dgm:spPr/>
      <dgm:t>
        <a:bodyPr/>
        <a:lstStyle/>
        <a:p>
          <a:endParaRPr lang="en-GB"/>
        </a:p>
      </dgm:t>
    </dgm:pt>
    <dgm:pt modelId="{288A8945-6D38-4A20-A5B0-1859599B9D6E}" type="sibTrans" cxnId="{C475B675-590C-4788-969B-4C365A6D2FB8}">
      <dgm:prSet/>
      <dgm:spPr/>
      <dgm:t>
        <a:bodyPr/>
        <a:lstStyle/>
        <a:p>
          <a:endParaRPr lang="en-GB"/>
        </a:p>
      </dgm:t>
    </dgm:pt>
    <dgm:pt modelId="{9D61AF8F-329B-4C42-A2A4-FF6DAF226B9D}">
      <dgm:prSet phldrT="[Text]" custT="1"/>
      <dgm:spPr/>
      <dgm:t>
        <a:bodyPr/>
        <a:lstStyle/>
        <a:p>
          <a:r>
            <a:rPr lang="en-US" sz="2400" dirty="0"/>
            <a:t>The BPE assets are mainly Real Estate loans, and SAN aims to sell of half of them within 18 months</a:t>
          </a:r>
          <a:endParaRPr lang="en-GB" sz="2400" dirty="0"/>
        </a:p>
      </dgm:t>
    </dgm:pt>
    <dgm:pt modelId="{76F1C002-F547-4F8E-88BC-236DCDAA0ED5}" type="parTrans" cxnId="{712278E9-3B77-4952-8370-FE452BA4A130}">
      <dgm:prSet/>
      <dgm:spPr/>
      <dgm:t>
        <a:bodyPr/>
        <a:lstStyle/>
        <a:p>
          <a:endParaRPr lang="en-GB"/>
        </a:p>
      </dgm:t>
    </dgm:pt>
    <dgm:pt modelId="{B716C0DC-1574-4A43-866D-0DCBA9FB27DA}" type="sibTrans" cxnId="{712278E9-3B77-4952-8370-FE452BA4A130}">
      <dgm:prSet/>
      <dgm:spPr/>
      <dgm:t>
        <a:bodyPr/>
        <a:lstStyle/>
        <a:p>
          <a:endParaRPr lang="en-GB"/>
        </a:p>
      </dgm:t>
    </dgm:pt>
    <dgm:pt modelId="{8812F65F-D603-494E-9775-021583490786}" type="pres">
      <dgm:prSet presAssocID="{F8F0B3AF-A69C-4BDA-89E2-046F67FA1491}" presName="diagram" presStyleCnt="0">
        <dgm:presLayoutVars>
          <dgm:chMax val="1"/>
          <dgm:dir/>
          <dgm:animLvl val="ctr"/>
          <dgm:resizeHandles val="exact"/>
        </dgm:presLayoutVars>
      </dgm:prSet>
      <dgm:spPr/>
    </dgm:pt>
    <dgm:pt modelId="{CC2A9DE6-8AA5-48FB-8D20-E18659967BC3}" type="pres">
      <dgm:prSet presAssocID="{F8F0B3AF-A69C-4BDA-89E2-046F67FA1491}" presName="matrix" presStyleCnt="0"/>
      <dgm:spPr/>
    </dgm:pt>
    <dgm:pt modelId="{ADDDA824-4EC4-4D13-9E54-7032819B8F58}" type="pres">
      <dgm:prSet presAssocID="{F8F0B3AF-A69C-4BDA-89E2-046F67FA1491}" presName="tile1" presStyleLbl="node1" presStyleIdx="0" presStyleCnt="4"/>
      <dgm:spPr/>
    </dgm:pt>
    <dgm:pt modelId="{4A04A857-DE5E-44CA-B362-EB0EE2847D76}" type="pres">
      <dgm:prSet presAssocID="{F8F0B3AF-A69C-4BDA-89E2-046F67FA1491}" presName="tile1text" presStyleLbl="node1" presStyleIdx="0" presStyleCnt="4">
        <dgm:presLayoutVars>
          <dgm:chMax val="0"/>
          <dgm:chPref val="0"/>
          <dgm:bulletEnabled val="1"/>
        </dgm:presLayoutVars>
      </dgm:prSet>
      <dgm:spPr/>
    </dgm:pt>
    <dgm:pt modelId="{8B2CF3F0-C853-4E49-9526-54C63ADF5F92}" type="pres">
      <dgm:prSet presAssocID="{F8F0B3AF-A69C-4BDA-89E2-046F67FA1491}" presName="tile2" presStyleLbl="node1" presStyleIdx="1" presStyleCnt="4"/>
      <dgm:spPr/>
    </dgm:pt>
    <dgm:pt modelId="{1797B1A7-3C0E-4883-82DE-8DE0BFF564ED}" type="pres">
      <dgm:prSet presAssocID="{F8F0B3AF-A69C-4BDA-89E2-046F67FA1491}" presName="tile2text" presStyleLbl="node1" presStyleIdx="1" presStyleCnt="4">
        <dgm:presLayoutVars>
          <dgm:chMax val="0"/>
          <dgm:chPref val="0"/>
          <dgm:bulletEnabled val="1"/>
        </dgm:presLayoutVars>
      </dgm:prSet>
      <dgm:spPr/>
    </dgm:pt>
    <dgm:pt modelId="{5E727B0F-BD19-4278-BD5B-2E2E65BCF2B4}" type="pres">
      <dgm:prSet presAssocID="{F8F0B3AF-A69C-4BDA-89E2-046F67FA1491}" presName="tile3" presStyleLbl="node1" presStyleIdx="2" presStyleCnt="4"/>
      <dgm:spPr/>
    </dgm:pt>
    <dgm:pt modelId="{514E48A7-A85C-4294-9FE0-9749EE2420C3}" type="pres">
      <dgm:prSet presAssocID="{F8F0B3AF-A69C-4BDA-89E2-046F67FA1491}" presName="tile3text" presStyleLbl="node1" presStyleIdx="2" presStyleCnt="4">
        <dgm:presLayoutVars>
          <dgm:chMax val="0"/>
          <dgm:chPref val="0"/>
          <dgm:bulletEnabled val="1"/>
        </dgm:presLayoutVars>
      </dgm:prSet>
      <dgm:spPr/>
    </dgm:pt>
    <dgm:pt modelId="{2FD91644-C5ED-4A47-ADFD-F74B5C96B934}" type="pres">
      <dgm:prSet presAssocID="{F8F0B3AF-A69C-4BDA-89E2-046F67FA1491}" presName="tile4" presStyleLbl="node1" presStyleIdx="3" presStyleCnt="4"/>
      <dgm:spPr/>
    </dgm:pt>
    <dgm:pt modelId="{F978BC8D-0AF2-414F-A43D-4D0C55F169EF}" type="pres">
      <dgm:prSet presAssocID="{F8F0B3AF-A69C-4BDA-89E2-046F67FA1491}" presName="tile4text" presStyleLbl="node1" presStyleIdx="3" presStyleCnt="4">
        <dgm:presLayoutVars>
          <dgm:chMax val="0"/>
          <dgm:chPref val="0"/>
          <dgm:bulletEnabled val="1"/>
        </dgm:presLayoutVars>
      </dgm:prSet>
      <dgm:spPr/>
    </dgm:pt>
    <dgm:pt modelId="{4C86D620-8662-4394-8DAA-AF6E9053D009}" type="pres">
      <dgm:prSet presAssocID="{F8F0B3AF-A69C-4BDA-89E2-046F67FA1491}" presName="centerTile" presStyleLbl="fgShp" presStyleIdx="0" presStyleCnt="1" custScaleX="131905" custScaleY="116005">
        <dgm:presLayoutVars>
          <dgm:chMax val="0"/>
          <dgm:chPref val="0"/>
        </dgm:presLayoutVars>
      </dgm:prSet>
      <dgm:spPr/>
    </dgm:pt>
  </dgm:ptLst>
  <dgm:cxnLst>
    <dgm:cxn modelId="{14771003-F050-496D-9E2F-FB8D1A4DCCD3}" type="presOf" srcId="{307CA41D-5430-4B5D-A131-E90C91F7844B}" destId="{8B2CF3F0-C853-4E49-9526-54C63ADF5F92}" srcOrd="0" destOrd="0" presId="urn:microsoft.com/office/officeart/2005/8/layout/matrix1"/>
    <dgm:cxn modelId="{EF085A0D-62C5-4BE1-B65B-E613C6560435}" srcId="{F8F0B3AF-A69C-4BDA-89E2-046F67FA1491}" destId="{BF306989-94DE-4943-8B80-53B506F480FE}" srcOrd="0" destOrd="0" parTransId="{5EB0D0BC-105B-428B-959D-9594AA071A77}" sibTransId="{8797347E-1A53-4A3A-8CED-CB35724A4329}"/>
    <dgm:cxn modelId="{8844C83A-0B43-4787-9C63-EF0FDA9CD23B}" type="presOf" srcId="{BF306989-94DE-4943-8B80-53B506F480FE}" destId="{4C86D620-8662-4394-8DAA-AF6E9053D009}" srcOrd="0" destOrd="0" presId="urn:microsoft.com/office/officeart/2005/8/layout/matrix1"/>
    <dgm:cxn modelId="{AFA22A63-B5F1-4ADB-A040-791C8CC29BFC}" type="presOf" srcId="{C191D608-3A77-41A2-A2A5-2B7C7E9DCF96}" destId="{514E48A7-A85C-4294-9FE0-9749EE2420C3}" srcOrd="1" destOrd="0" presId="urn:microsoft.com/office/officeart/2005/8/layout/matrix1"/>
    <dgm:cxn modelId="{D1D04C66-B053-472A-937B-A8AA5DD60F28}" srcId="{BF306989-94DE-4943-8B80-53B506F480FE}" destId="{77B31AAC-4A60-4802-B4E5-0557EAE8C2D9}" srcOrd="0" destOrd="0" parTransId="{03123B4A-15EB-4025-813E-398D28F23AC2}" sibTransId="{35A6BE49-B670-4BD5-82C4-952F8E3B718C}"/>
    <dgm:cxn modelId="{C475B675-590C-4788-969B-4C365A6D2FB8}" srcId="{BF306989-94DE-4943-8B80-53B506F480FE}" destId="{C191D608-3A77-41A2-A2A5-2B7C7E9DCF96}" srcOrd="2" destOrd="0" parTransId="{157C8E68-B8C6-4E00-B4FB-449C08EED121}" sibTransId="{288A8945-6D38-4A20-A5B0-1859599B9D6E}"/>
    <dgm:cxn modelId="{87A24D7C-D3BD-4121-B00A-D54196693F98}" type="presOf" srcId="{F8F0B3AF-A69C-4BDA-89E2-046F67FA1491}" destId="{8812F65F-D603-494E-9775-021583490786}" srcOrd="0" destOrd="0" presId="urn:microsoft.com/office/officeart/2005/8/layout/matrix1"/>
    <dgm:cxn modelId="{166D9C7F-6221-4C7B-BA63-1997191194EB}" type="presOf" srcId="{77B31AAC-4A60-4802-B4E5-0557EAE8C2D9}" destId="{ADDDA824-4EC4-4D13-9E54-7032819B8F58}" srcOrd="0" destOrd="0" presId="urn:microsoft.com/office/officeart/2005/8/layout/matrix1"/>
    <dgm:cxn modelId="{70F282AA-9780-41BD-9DB2-7815CE443866}" type="presOf" srcId="{9D61AF8F-329B-4C42-A2A4-FF6DAF226B9D}" destId="{F978BC8D-0AF2-414F-A43D-4D0C55F169EF}" srcOrd="1" destOrd="0" presId="urn:microsoft.com/office/officeart/2005/8/layout/matrix1"/>
    <dgm:cxn modelId="{A93F03B3-F2D0-49AA-AB77-3965025AAA20}" type="presOf" srcId="{77B31AAC-4A60-4802-B4E5-0557EAE8C2D9}" destId="{4A04A857-DE5E-44CA-B362-EB0EE2847D76}" srcOrd="1" destOrd="0" presId="urn:microsoft.com/office/officeart/2005/8/layout/matrix1"/>
    <dgm:cxn modelId="{2FB0A3BE-2AFD-4C77-B9FF-0C97553F73C9}" type="presOf" srcId="{C191D608-3A77-41A2-A2A5-2B7C7E9DCF96}" destId="{5E727B0F-BD19-4278-BD5B-2E2E65BCF2B4}" srcOrd="0" destOrd="0" presId="urn:microsoft.com/office/officeart/2005/8/layout/matrix1"/>
    <dgm:cxn modelId="{DE8B4ED1-5026-474D-A84A-B681C16B570C}" srcId="{BF306989-94DE-4943-8B80-53B506F480FE}" destId="{307CA41D-5430-4B5D-A131-E90C91F7844B}" srcOrd="1" destOrd="0" parTransId="{9227543F-6B3D-42A2-A0A4-23067219D759}" sibTransId="{CCEECAC4-F09A-4587-82B5-F64D5FE595B4}"/>
    <dgm:cxn modelId="{BB8C91D8-9B26-4C0C-8E5B-5ED905CD757A}" type="presOf" srcId="{9D61AF8F-329B-4C42-A2A4-FF6DAF226B9D}" destId="{2FD91644-C5ED-4A47-ADFD-F74B5C96B934}" srcOrd="0" destOrd="0" presId="urn:microsoft.com/office/officeart/2005/8/layout/matrix1"/>
    <dgm:cxn modelId="{712278E9-3B77-4952-8370-FE452BA4A130}" srcId="{BF306989-94DE-4943-8B80-53B506F480FE}" destId="{9D61AF8F-329B-4C42-A2A4-FF6DAF226B9D}" srcOrd="3" destOrd="0" parTransId="{76F1C002-F547-4F8E-88BC-236DCDAA0ED5}" sibTransId="{B716C0DC-1574-4A43-866D-0DCBA9FB27DA}"/>
    <dgm:cxn modelId="{9488FDEF-0854-4E30-91C1-0AB8249744BA}" type="presOf" srcId="{307CA41D-5430-4B5D-A131-E90C91F7844B}" destId="{1797B1A7-3C0E-4883-82DE-8DE0BFF564ED}" srcOrd="1" destOrd="0" presId="urn:microsoft.com/office/officeart/2005/8/layout/matrix1"/>
    <dgm:cxn modelId="{2CE509FE-091C-476D-8A3A-C30BCEFB8313}" type="presParOf" srcId="{8812F65F-D603-494E-9775-021583490786}" destId="{CC2A9DE6-8AA5-48FB-8D20-E18659967BC3}" srcOrd="0" destOrd="0" presId="urn:microsoft.com/office/officeart/2005/8/layout/matrix1"/>
    <dgm:cxn modelId="{325FB277-5FB5-4684-97FF-6C00A670199F}" type="presParOf" srcId="{CC2A9DE6-8AA5-48FB-8D20-E18659967BC3}" destId="{ADDDA824-4EC4-4D13-9E54-7032819B8F58}" srcOrd="0" destOrd="0" presId="urn:microsoft.com/office/officeart/2005/8/layout/matrix1"/>
    <dgm:cxn modelId="{813488D8-2D1E-44F0-AA59-59CD02BA2B77}" type="presParOf" srcId="{CC2A9DE6-8AA5-48FB-8D20-E18659967BC3}" destId="{4A04A857-DE5E-44CA-B362-EB0EE2847D76}" srcOrd="1" destOrd="0" presId="urn:microsoft.com/office/officeart/2005/8/layout/matrix1"/>
    <dgm:cxn modelId="{240F0803-5539-480C-A939-D1312A4F07F8}" type="presParOf" srcId="{CC2A9DE6-8AA5-48FB-8D20-E18659967BC3}" destId="{8B2CF3F0-C853-4E49-9526-54C63ADF5F92}" srcOrd="2" destOrd="0" presId="urn:microsoft.com/office/officeart/2005/8/layout/matrix1"/>
    <dgm:cxn modelId="{3FA701D8-A0FD-48D6-9BC4-8420BE584D04}" type="presParOf" srcId="{CC2A9DE6-8AA5-48FB-8D20-E18659967BC3}" destId="{1797B1A7-3C0E-4883-82DE-8DE0BFF564ED}" srcOrd="3" destOrd="0" presId="urn:microsoft.com/office/officeart/2005/8/layout/matrix1"/>
    <dgm:cxn modelId="{1E393115-369A-4B39-A794-879DF8A14599}" type="presParOf" srcId="{CC2A9DE6-8AA5-48FB-8D20-E18659967BC3}" destId="{5E727B0F-BD19-4278-BD5B-2E2E65BCF2B4}" srcOrd="4" destOrd="0" presId="urn:microsoft.com/office/officeart/2005/8/layout/matrix1"/>
    <dgm:cxn modelId="{5234797D-DAE3-4898-83F1-6104FAB4CFB7}" type="presParOf" srcId="{CC2A9DE6-8AA5-48FB-8D20-E18659967BC3}" destId="{514E48A7-A85C-4294-9FE0-9749EE2420C3}" srcOrd="5" destOrd="0" presId="urn:microsoft.com/office/officeart/2005/8/layout/matrix1"/>
    <dgm:cxn modelId="{375CEAE5-CBD5-41AC-B90F-C2CDE0E866F3}" type="presParOf" srcId="{CC2A9DE6-8AA5-48FB-8D20-E18659967BC3}" destId="{2FD91644-C5ED-4A47-ADFD-F74B5C96B934}" srcOrd="6" destOrd="0" presId="urn:microsoft.com/office/officeart/2005/8/layout/matrix1"/>
    <dgm:cxn modelId="{D2E62E10-C8E4-4710-89D1-3A822AAC9B0F}" type="presParOf" srcId="{CC2A9DE6-8AA5-48FB-8D20-E18659967BC3}" destId="{F978BC8D-0AF2-414F-A43D-4D0C55F169EF}" srcOrd="7" destOrd="0" presId="urn:microsoft.com/office/officeart/2005/8/layout/matrix1"/>
    <dgm:cxn modelId="{394F8D68-63D5-4FB6-9951-38430FD706CF}" type="presParOf" srcId="{8812F65F-D603-494E-9775-021583490786}" destId="{4C86D620-8662-4394-8DAA-AF6E9053D00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D11AB6-A9E4-4D21-BA44-29ACF3C27AC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C66BFA8-6A53-47F7-A0DF-F8FF6773F97B}">
      <dgm:prSet phldrT="[Text]"/>
      <dgm:spPr/>
      <dgm:t>
        <a:bodyPr/>
        <a:lstStyle/>
        <a:p>
          <a:r>
            <a:rPr lang="en-GB" dirty="0"/>
            <a:t>Monte </a:t>
          </a:r>
          <a:r>
            <a:rPr lang="en-GB" dirty="0" err="1"/>
            <a:t>dei</a:t>
          </a:r>
          <a:r>
            <a:rPr lang="en-GB" dirty="0"/>
            <a:t> </a:t>
          </a:r>
          <a:r>
            <a:rPr lang="en-GB" dirty="0" err="1"/>
            <a:t>Paschi</a:t>
          </a:r>
          <a:r>
            <a:rPr lang="en-GB" dirty="0"/>
            <a:t> di Siena</a:t>
          </a:r>
        </a:p>
      </dgm:t>
    </dgm:pt>
    <dgm:pt modelId="{13ACC0D3-E0B3-41FA-B701-CDE7326D4BF9}" type="parTrans" cxnId="{8577C17A-8AD7-4B1F-9E7B-750F67C55660}">
      <dgm:prSet/>
      <dgm:spPr/>
      <dgm:t>
        <a:bodyPr/>
        <a:lstStyle/>
        <a:p>
          <a:endParaRPr lang="en-GB"/>
        </a:p>
      </dgm:t>
    </dgm:pt>
    <dgm:pt modelId="{90285BAE-32A7-4094-A586-314988465CEE}" type="sibTrans" cxnId="{8577C17A-8AD7-4B1F-9E7B-750F67C55660}">
      <dgm:prSet/>
      <dgm:spPr/>
      <dgm:t>
        <a:bodyPr/>
        <a:lstStyle/>
        <a:p>
          <a:endParaRPr lang="en-GB"/>
        </a:p>
      </dgm:t>
    </dgm:pt>
    <dgm:pt modelId="{891E5A5F-021D-4FCE-BFA0-660C54BDFBC0}">
      <dgm:prSet phldrT="[Text]"/>
      <dgm:spPr/>
      <dgm:t>
        <a:bodyPr/>
        <a:lstStyle/>
        <a:p>
          <a:r>
            <a:rPr lang="en-US" dirty="0"/>
            <a:t>Italian government supposedly to inject EUR20 billion</a:t>
          </a:r>
          <a:endParaRPr lang="en-GB" dirty="0"/>
        </a:p>
      </dgm:t>
    </dgm:pt>
    <dgm:pt modelId="{D56A091B-8032-4893-8E15-6A2CB36B6237}" type="parTrans" cxnId="{827B6EB1-B95A-475D-A325-94ABBBCA4DCD}">
      <dgm:prSet/>
      <dgm:spPr/>
      <dgm:t>
        <a:bodyPr/>
        <a:lstStyle/>
        <a:p>
          <a:endParaRPr lang="en-GB"/>
        </a:p>
      </dgm:t>
    </dgm:pt>
    <dgm:pt modelId="{AE3BA6B1-ACF5-4A40-BEF2-F067ABBA009B}" type="sibTrans" cxnId="{827B6EB1-B95A-475D-A325-94ABBBCA4DCD}">
      <dgm:prSet/>
      <dgm:spPr/>
      <dgm:t>
        <a:bodyPr/>
        <a:lstStyle/>
        <a:p>
          <a:endParaRPr lang="en-GB"/>
        </a:p>
      </dgm:t>
    </dgm:pt>
    <dgm:pt modelId="{85D2285E-D22A-4766-8EB1-B54FEBC27513}">
      <dgm:prSet phldrT="[Text]"/>
      <dgm:spPr/>
      <dgm:t>
        <a:bodyPr/>
        <a:lstStyle/>
        <a:p>
          <a:r>
            <a:rPr lang="en-GB" dirty="0"/>
            <a:t>UniCredit</a:t>
          </a:r>
        </a:p>
      </dgm:t>
    </dgm:pt>
    <dgm:pt modelId="{095BE9CF-E5D2-488D-A9F8-312197291797}" type="parTrans" cxnId="{47D44618-6505-47FA-A930-5AD714DD2DCA}">
      <dgm:prSet/>
      <dgm:spPr/>
      <dgm:t>
        <a:bodyPr/>
        <a:lstStyle/>
        <a:p>
          <a:endParaRPr lang="en-GB"/>
        </a:p>
      </dgm:t>
    </dgm:pt>
    <dgm:pt modelId="{4A347D92-9FF2-45C3-AFF9-338B5190C51E}" type="sibTrans" cxnId="{47D44618-6505-47FA-A930-5AD714DD2DCA}">
      <dgm:prSet/>
      <dgm:spPr/>
      <dgm:t>
        <a:bodyPr/>
        <a:lstStyle/>
        <a:p>
          <a:endParaRPr lang="en-GB"/>
        </a:p>
      </dgm:t>
    </dgm:pt>
    <dgm:pt modelId="{413ACB5F-8717-4D61-BF17-C8734CA8FF7B}">
      <dgm:prSet phldrT="[Text]"/>
      <dgm:spPr/>
      <dgm:t>
        <a:bodyPr/>
        <a:lstStyle/>
        <a:p>
          <a:r>
            <a:rPr lang="en-GB" dirty="0"/>
            <a:t>Completed a deep-discount rights issue</a:t>
          </a:r>
        </a:p>
      </dgm:t>
    </dgm:pt>
    <dgm:pt modelId="{A44D00F9-747A-4A7A-85BB-1E1E8698F1EA}" type="parTrans" cxnId="{2AB84850-0FAA-4BB1-A2DE-7A213B461E02}">
      <dgm:prSet/>
      <dgm:spPr/>
      <dgm:t>
        <a:bodyPr/>
        <a:lstStyle/>
        <a:p>
          <a:endParaRPr lang="en-GB"/>
        </a:p>
      </dgm:t>
    </dgm:pt>
    <dgm:pt modelId="{5B5E1F1C-BC8E-400D-95A1-4680C3386475}" type="sibTrans" cxnId="{2AB84850-0FAA-4BB1-A2DE-7A213B461E02}">
      <dgm:prSet/>
      <dgm:spPr/>
      <dgm:t>
        <a:bodyPr/>
        <a:lstStyle/>
        <a:p>
          <a:endParaRPr lang="en-GB"/>
        </a:p>
      </dgm:t>
    </dgm:pt>
    <dgm:pt modelId="{F1A79ED0-8CF5-4D7A-B93A-308183A043D8}">
      <dgm:prSet phldrT="[Text]"/>
      <dgm:spPr/>
      <dgm:t>
        <a:bodyPr/>
        <a:lstStyle/>
        <a:p>
          <a:r>
            <a:rPr lang="en-GB" dirty="0"/>
            <a:t>Veneto Banca and Banca </a:t>
          </a:r>
          <a:r>
            <a:rPr lang="en-GB" dirty="0" err="1"/>
            <a:t>Popolare</a:t>
          </a:r>
          <a:r>
            <a:rPr lang="en-GB" dirty="0"/>
            <a:t> di Vicenza</a:t>
          </a:r>
        </a:p>
      </dgm:t>
    </dgm:pt>
    <dgm:pt modelId="{D3B48280-62F0-4F14-98A6-66A29F6C08FB}" type="parTrans" cxnId="{EECD9B7A-B26B-41BC-B7FF-DE5B69A0CF20}">
      <dgm:prSet/>
      <dgm:spPr/>
      <dgm:t>
        <a:bodyPr/>
        <a:lstStyle/>
        <a:p>
          <a:endParaRPr lang="en-GB"/>
        </a:p>
      </dgm:t>
    </dgm:pt>
    <dgm:pt modelId="{B3A4E99F-7982-4A50-909F-FFD3E4592FCB}" type="sibTrans" cxnId="{EECD9B7A-B26B-41BC-B7FF-DE5B69A0CF20}">
      <dgm:prSet/>
      <dgm:spPr/>
      <dgm:t>
        <a:bodyPr/>
        <a:lstStyle/>
        <a:p>
          <a:endParaRPr lang="en-GB"/>
        </a:p>
      </dgm:t>
    </dgm:pt>
    <dgm:pt modelId="{F796A6D1-55AC-4825-979D-23F9668BED5F}">
      <dgm:prSet phldrT="[Text]"/>
      <dgm:spPr/>
      <dgm:t>
        <a:bodyPr/>
        <a:lstStyle/>
        <a:p>
          <a:r>
            <a:rPr lang="en-US" dirty="0"/>
            <a:t>Second round of bailout of these two banks, whose combined loss in 2016 was EUR3.4 billion</a:t>
          </a:r>
          <a:endParaRPr lang="en-GB" dirty="0"/>
        </a:p>
      </dgm:t>
    </dgm:pt>
    <dgm:pt modelId="{DB1F982B-C0E4-4AF0-A19C-6DBADBA85951}" type="parTrans" cxnId="{D7695455-A39D-4C38-904F-35CF9F920AB8}">
      <dgm:prSet/>
      <dgm:spPr/>
      <dgm:t>
        <a:bodyPr/>
        <a:lstStyle/>
        <a:p>
          <a:endParaRPr lang="en-GB"/>
        </a:p>
      </dgm:t>
    </dgm:pt>
    <dgm:pt modelId="{104FEB1F-47A1-4FC7-909D-54AF5DBB041A}" type="sibTrans" cxnId="{D7695455-A39D-4C38-904F-35CF9F920AB8}">
      <dgm:prSet/>
      <dgm:spPr/>
      <dgm:t>
        <a:bodyPr/>
        <a:lstStyle/>
        <a:p>
          <a:endParaRPr lang="en-GB"/>
        </a:p>
      </dgm:t>
    </dgm:pt>
    <dgm:pt modelId="{D2E8F3D0-3271-4AE7-8763-982E01F3FE7D}">
      <dgm:prSet phldrT="[Text]"/>
      <dgm:spPr/>
      <dgm:t>
        <a:bodyPr/>
        <a:lstStyle/>
        <a:p>
          <a:r>
            <a:rPr lang="en-US" dirty="0"/>
            <a:t>But then the Italian government goes even further out of compliance with the Fiscal Stability Treaty</a:t>
          </a:r>
          <a:endParaRPr lang="en-GB" dirty="0"/>
        </a:p>
      </dgm:t>
    </dgm:pt>
    <dgm:pt modelId="{77389CD9-67A2-4C43-A6CB-123D84B1580A}" type="parTrans" cxnId="{39D7CD42-EF20-4C71-85FA-349897D4F106}">
      <dgm:prSet/>
      <dgm:spPr/>
      <dgm:t>
        <a:bodyPr/>
        <a:lstStyle/>
        <a:p>
          <a:endParaRPr lang="en-GB"/>
        </a:p>
      </dgm:t>
    </dgm:pt>
    <dgm:pt modelId="{416E307F-3638-4E88-BFA7-E963A7E8ED81}" type="sibTrans" cxnId="{39D7CD42-EF20-4C71-85FA-349897D4F106}">
      <dgm:prSet/>
      <dgm:spPr/>
      <dgm:t>
        <a:bodyPr/>
        <a:lstStyle/>
        <a:p>
          <a:endParaRPr lang="en-GB"/>
        </a:p>
      </dgm:t>
    </dgm:pt>
    <dgm:pt modelId="{CD253957-DDD0-4ADD-9921-CC52B800F1C2}">
      <dgm:prSet phldrT="[Text]"/>
      <dgm:spPr/>
      <dgm:t>
        <a:bodyPr/>
        <a:lstStyle/>
        <a:p>
          <a:r>
            <a:rPr lang="en-GB" dirty="0"/>
            <a:t>Barely compliant with Basel III capital adequacy</a:t>
          </a:r>
        </a:p>
      </dgm:t>
    </dgm:pt>
    <dgm:pt modelId="{DCA7E47B-08D1-4BB2-B8F8-5A4CCC5C3513}" type="parTrans" cxnId="{742D6C54-9C05-4EEB-8043-07125D4D0A6E}">
      <dgm:prSet/>
      <dgm:spPr/>
      <dgm:t>
        <a:bodyPr/>
        <a:lstStyle/>
        <a:p>
          <a:endParaRPr lang="en-GB"/>
        </a:p>
      </dgm:t>
    </dgm:pt>
    <dgm:pt modelId="{11DB4916-C3E1-48A4-9E93-6FA639F7E9C7}" type="sibTrans" cxnId="{742D6C54-9C05-4EEB-8043-07125D4D0A6E}">
      <dgm:prSet/>
      <dgm:spPr/>
      <dgm:t>
        <a:bodyPr/>
        <a:lstStyle/>
        <a:p>
          <a:endParaRPr lang="en-GB"/>
        </a:p>
      </dgm:t>
    </dgm:pt>
    <dgm:pt modelId="{06E93CF6-F71F-4536-A879-846BFF3CBE2A}">
      <dgm:prSet phldrT="[Text]"/>
      <dgm:spPr/>
      <dgm:t>
        <a:bodyPr/>
        <a:lstStyle/>
        <a:p>
          <a:r>
            <a:rPr lang="en-GB" dirty="0"/>
            <a:t>Proceeds entirely used up to write down bad loans</a:t>
          </a:r>
        </a:p>
      </dgm:t>
    </dgm:pt>
    <dgm:pt modelId="{5C98A5CE-96E9-4E87-A762-EDC6A1CC9D7E}" type="parTrans" cxnId="{051220ED-42B9-4CC3-83E1-3138CF7DD4D4}">
      <dgm:prSet/>
      <dgm:spPr/>
      <dgm:t>
        <a:bodyPr/>
        <a:lstStyle/>
        <a:p>
          <a:endParaRPr lang="en-GB"/>
        </a:p>
      </dgm:t>
    </dgm:pt>
    <dgm:pt modelId="{82AC068C-72B5-4107-9888-15BC30C7BB01}" type="sibTrans" cxnId="{051220ED-42B9-4CC3-83E1-3138CF7DD4D4}">
      <dgm:prSet/>
      <dgm:spPr/>
      <dgm:t>
        <a:bodyPr/>
        <a:lstStyle/>
        <a:p>
          <a:endParaRPr lang="en-GB"/>
        </a:p>
      </dgm:t>
    </dgm:pt>
    <dgm:pt modelId="{8A112ECA-A008-4183-8EA5-FD40DF2E9EFB}">
      <dgm:prSet phldrT="[Text]"/>
      <dgm:spPr/>
      <dgm:t>
        <a:bodyPr/>
        <a:lstStyle/>
        <a:p>
          <a:r>
            <a:rPr lang="en-GB" dirty="0"/>
            <a:t>Intesa is “buying” them by receiving EUR5 billion in cash and a promise of EUR12 billion of Republic of Italy guarantees on securitisations of toxic assets</a:t>
          </a:r>
        </a:p>
      </dgm:t>
    </dgm:pt>
    <dgm:pt modelId="{E7BB337F-4E05-46EB-AFBB-2FAF820E91AD}" type="parTrans" cxnId="{1B8229B8-E6DE-483D-B636-C5FCE669B798}">
      <dgm:prSet/>
      <dgm:spPr/>
      <dgm:t>
        <a:bodyPr/>
        <a:lstStyle/>
        <a:p>
          <a:endParaRPr lang="en-GB"/>
        </a:p>
      </dgm:t>
    </dgm:pt>
    <dgm:pt modelId="{96E49406-BA42-4334-802D-68028987BF2D}" type="sibTrans" cxnId="{1B8229B8-E6DE-483D-B636-C5FCE669B798}">
      <dgm:prSet/>
      <dgm:spPr/>
      <dgm:t>
        <a:bodyPr/>
        <a:lstStyle/>
        <a:p>
          <a:endParaRPr lang="en-GB"/>
        </a:p>
      </dgm:t>
    </dgm:pt>
    <dgm:pt modelId="{81D71B59-72BF-4C12-BA8A-4E1D5D8926EA}">
      <dgm:prSet phldrT="[Text]"/>
      <dgm:spPr/>
      <dgm:t>
        <a:bodyPr/>
        <a:lstStyle/>
        <a:p>
          <a:r>
            <a:rPr lang="en-GB" dirty="0"/>
            <a:t>Has had to drop out of rendering assistance to other Italian banks</a:t>
          </a:r>
        </a:p>
      </dgm:t>
    </dgm:pt>
    <dgm:pt modelId="{205AF4A4-CF03-4DD9-972C-608116921E04}" type="parTrans" cxnId="{C9F3467F-0A9C-4F4D-B3DB-1DA428EAC068}">
      <dgm:prSet/>
      <dgm:spPr/>
      <dgm:t>
        <a:bodyPr/>
        <a:lstStyle/>
        <a:p>
          <a:endParaRPr lang="en-US"/>
        </a:p>
      </dgm:t>
    </dgm:pt>
    <dgm:pt modelId="{54DF4CC6-CAAA-4ECF-A482-17CA4C9F858C}" type="sibTrans" cxnId="{C9F3467F-0A9C-4F4D-B3DB-1DA428EAC068}">
      <dgm:prSet/>
      <dgm:spPr/>
      <dgm:t>
        <a:bodyPr/>
        <a:lstStyle/>
        <a:p>
          <a:endParaRPr lang="en-US"/>
        </a:p>
      </dgm:t>
    </dgm:pt>
    <dgm:pt modelId="{2FABE013-1F2B-4E1D-9CBB-14196DE30AEC}" type="pres">
      <dgm:prSet presAssocID="{50D11AB6-A9E4-4D21-BA44-29ACF3C27ACF}" presName="Name0" presStyleCnt="0">
        <dgm:presLayoutVars>
          <dgm:dir/>
          <dgm:animLvl val="lvl"/>
          <dgm:resizeHandles val="exact"/>
        </dgm:presLayoutVars>
      </dgm:prSet>
      <dgm:spPr/>
    </dgm:pt>
    <dgm:pt modelId="{C5CBE2FC-0D51-4AAF-8554-A0A9B80E9461}" type="pres">
      <dgm:prSet presAssocID="{6C66BFA8-6A53-47F7-A0DF-F8FF6773F97B}" presName="composite" presStyleCnt="0"/>
      <dgm:spPr/>
    </dgm:pt>
    <dgm:pt modelId="{9467C5FF-895C-4EC6-AE39-DDF57B32DAD3}" type="pres">
      <dgm:prSet presAssocID="{6C66BFA8-6A53-47F7-A0DF-F8FF6773F97B}" presName="parTx" presStyleLbl="alignNode1" presStyleIdx="0" presStyleCnt="3">
        <dgm:presLayoutVars>
          <dgm:chMax val="0"/>
          <dgm:chPref val="0"/>
          <dgm:bulletEnabled val="1"/>
        </dgm:presLayoutVars>
      </dgm:prSet>
      <dgm:spPr/>
    </dgm:pt>
    <dgm:pt modelId="{B4ADD225-48AF-4C9F-9769-9D5A431BE6A7}" type="pres">
      <dgm:prSet presAssocID="{6C66BFA8-6A53-47F7-A0DF-F8FF6773F97B}" presName="desTx" presStyleLbl="alignAccFollowNode1" presStyleIdx="0" presStyleCnt="3">
        <dgm:presLayoutVars>
          <dgm:bulletEnabled val="1"/>
        </dgm:presLayoutVars>
      </dgm:prSet>
      <dgm:spPr/>
    </dgm:pt>
    <dgm:pt modelId="{4F9161DC-3BBD-47CA-A599-2C1CAECB587C}" type="pres">
      <dgm:prSet presAssocID="{90285BAE-32A7-4094-A586-314988465CEE}" presName="space" presStyleCnt="0"/>
      <dgm:spPr/>
    </dgm:pt>
    <dgm:pt modelId="{1C277CF2-DC4E-44D4-8503-84870D72FC5B}" type="pres">
      <dgm:prSet presAssocID="{85D2285E-D22A-4766-8EB1-B54FEBC27513}" presName="composite" presStyleCnt="0"/>
      <dgm:spPr/>
    </dgm:pt>
    <dgm:pt modelId="{C6B5C8E1-F792-47AC-9D0C-0DD75C74B15F}" type="pres">
      <dgm:prSet presAssocID="{85D2285E-D22A-4766-8EB1-B54FEBC27513}" presName="parTx" presStyleLbl="alignNode1" presStyleIdx="1" presStyleCnt="3">
        <dgm:presLayoutVars>
          <dgm:chMax val="0"/>
          <dgm:chPref val="0"/>
          <dgm:bulletEnabled val="1"/>
        </dgm:presLayoutVars>
      </dgm:prSet>
      <dgm:spPr/>
    </dgm:pt>
    <dgm:pt modelId="{1736C866-B2B9-40E1-AEBE-F0E90CB92E38}" type="pres">
      <dgm:prSet presAssocID="{85D2285E-D22A-4766-8EB1-B54FEBC27513}" presName="desTx" presStyleLbl="alignAccFollowNode1" presStyleIdx="1" presStyleCnt="3">
        <dgm:presLayoutVars>
          <dgm:bulletEnabled val="1"/>
        </dgm:presLayoutVars>
      </dgm:prSet>
      <dgm:spPr/>
    </dgm:pt>
    <dgm:pt modelId="{2FD227A8-3A0F-4FD8-9E53-529F007B142B}" type="pres">
      <dgm:prSet presAssocID="{4A347D92-9FF2-45C3-AFF9-338B5190C51E}" presName="space" presStyleCnt="0"/>
      <dgm:spPr/>
    </dgm:pt>
    <dgm:pt modelId="{95304CE4-0A99-454A-883A-59D0E2879CEC}" type="pres">
      <dgm:prSet presAssocID="{F1A79ED0-8CF5-4D7A-B93A-308183A043D8}" presName="composite" presStyleCnt="0"/>
      <dgm:spPr/>
    </dgm:pt>
    <dgm:pt modelId="{4B91C631-009D-42B0-8D4A-4DDA05DBE4FA}" type="pres">
      <dgm:prSet presAssocID="{F1A79ED0-8CF5-4D7A-B93A-308183A043D8}" presName="parTx" presStyleLbl="alignNode1" presStyleIdx="2" presStyleCnt="3">
        <dgm:presLayoutVars>
          <dgm:chMax val="0"/>
          <dgm:chPref val="0"/>
          <dgm:bulletEnabled val="1"/>
        </dgm:presLayoutVars>
      </dgm:prSet>
      <dgm:spPr/>
    </dgm:pt>
    <dgm:pt modelId="{10AFDAA9-B287-4DB3-9B26-542B0D2EA9A7}" type="pres">
      <dgm:prSet presAssocID="{F1A79ED0-8CF5-4D7A-B93A-308183A043D8}" presName="desTx" presStyleLbl="alignAccFollowNode1" presStyleIdx="2" presStyleCnt="3">
        <dgm:presLayoutVars>
          <dgm:bulletEnabled val="1"/>
        </dgm:presLayoutVars>
      </dgm:prSet>
      <dgm:spPr/>
    </dgm:pt>
  </dgm:ptLst>
  <dgm:cxnLst>
    <dgm:cxn modelId="{23A7BC0A-B9CE-41AB-AD9F-5E845C8A6360}" type="presOf" srcId="{F1A79ED0-8CF5-4D7A-B93A-308183A043D8}" destId="{4B91C631-009D-42B0-8D4A-4DDA05DBE4FA}" srcOrd="0" destOrd="0" presId="urn:microsoft.com/office/officeart/2005/8/layout/hList1"/>
    <dgm:cxn modelId="{47D44618-6505-47FA-A930-5AD714DD2DCA}" srcId="{50D11AB6-A9E4-4D21-BA44-29ACF3C27ACF}" destId="{85D2285E-D22A-4766-8EB1-B54FEBC27513}" srcOrd="1" destOrd="0" parTransId="{095BE9CF-E5D2-488D-A9F8-312197291797}" sibTransId="{4A347D92-9FF2-45C3-AFF9-338B5190C51E}"/>
    <dgm:cxn modelId="{AE351E1F-C2CB-44F7-8C58-2447061915F9}" type="presOf" srcId="{413ACB5F-8717-4D61-BF17-C8734CA8FF7B}" destId="{1736C866-B2B9-40E1-AEBE-F0E90CB92E38}" srcOrd="0" destOrd="0" presId="urn:microsoft.com/office/officeart/2005/8/layout/hList1"/>
    <dgm:cxn modelId="{603C0425-7764-44CE-A111-7F7A32F58729}" type="presOf" srcId="{891E5A5F-021D-4FCE-BFA0-660C54BDFBC0}" destId="{B4ADD225-48AF-4C9F-9769-9D5A431BE6A7}" srcOrd="0" destOrd="0" presId="urn:microsoft.com/office/officeart/2005/8/layout/hList1"/>
    <dgm:cxn modelId="{B4D7372E-DCED-4229-906A-78AC1539A487}" type="presOf" srcId="{50D11AB6-A9E4-4D21-BA44-29ACF3C27ACF}" destId="{2FABE013-1F2B-4E1D-9CBB-14196DE30AEC}" srcOrd="0" destOrd="0" presId="urn:microsoft.com/office/officeart/2005/8/layout/hList1"/>
    <dgm:cxn modelId="{4B9AF82F-55BA-41F2-93EC-FBB676C3F77E}" type="presOf" srcId="{06E93CF6-F71F-4536-A879-846BFF3CBE2A}" destId="{1736C866-B2B9-40E1-AEBE-F0E90CB92E38}" srcOrd="0" destOrd="1" presId="urn:microsoft.com/office/officeart/2005/8/layout/hList1"/>
    <dgm:cxn modelId="{39D7CD42-EF20-4C71-85FA-349897D4F106}" srcId="{6C66BFA8-6A53-47F7-A0DF-F8FF6773F97B}" destId="{D2E8F3D0-3271-4AE7-8763-982E01F3FE7D}" srcOrd="1" destOrd="0" parTransId="{77389CD9-67A2-4C43-A6CB-123D84B1580A}" sibTransId="{416E307F-3638-4E88-BFA7-E963A7E8ED81}"/>
    <dgm:cxn modelId="{56DC2D6B-BAC0-4466-8145-0D304D66C8AE}" type="presOf" srcId="{CD253957-DDD0-4ADD-9921-CC52B800F1C2}" destId="{1736C866-B2B9-40E1-AEBE-F0E90CB92E38}" srcOrd="0" destOrd="2" presId="urn:microsoft.com/office/officeart/2005/8/layout/hList1"/>
    <dgm:cxn modelId="{2AB84850-0FAA-4BB1-A2DE-7A213B461E02}" srcId="{85D2285E-D22A-4766-8EB1-B54FEBC27513}" destId="{413ACB5F-8717-4D61-BF17-C8734CA8FF7B}" srcOrd="0" destOrd="0" parTransId="{A44D00F9-747A-4A7A-85BB-1E1E8698F1EA}" sibTransId="{5B5E1F1C-BC8E-400D-95A1-4680C3386475}"/>
    <dgm:cxn modelId="{28316552-0143-48CF-BBAA-37544EFECAD6}" type="presOf" srcId="{D2E8F3D0-3271-4AE7-8763-982E01F3FE7D}" destId="{B4ADD225-48AF-4C9F-9769-9D5A431BE6A7}" srcOrd="0" destOrd="1" presId="urn:microsoft.com/office/officeart/2005/8/layout/hList1"/>
    <dgm:cxn modelId="{742D6C54-9C05-4EEB-8043-07125D4D0A6E}" srcId="{85D2285E-D22A-4766-8EB1-B54FEBC27513}" destId="{CD253957-DDD0-4ADD-9921-CC52B800F1C2}" srcOrd="2" destOrd="0" parTransId="{DCA7E47B-08D1-4BB2-B8F8-5A4CCC5C3513}" sibTransId="{11DB4916-C3E1-48A4-9E93-6FA639F7E9C7}"/>
    <dgm:cxn modelId="{D7695455-A39D-4C38-904F-35CF9F920AB8}" srcId="{F1A79ED0-8CF5-4D7A-B93A-308183A043D8}" destId="{F796A6D1-55AC-4825-979D-23F9668BED5F}" srcOrd="0" destOrd="0" parTransId="{DB1F982B-C0E4-4AF0-A19C-6DBADBA85951}" sibTransId="{104FEB1F-47A1-4FC7-909D-54AF5DBB041A}"/>
    <dgm:cxn modelId="{EECD9B7A-B26B-41BC-B7FF-DE5B69A0CF20}" srcId="{50D11AB6-A9E4-4D21-BA44-29ACF3C27ACF}" destId="{F1A79ED0-8CF5-4D7A-B93A-308183A043D8}" srcOrd="2" destOrd="0" parTransId="{D3B48280-62F0-4F14-98A6-66A29F6C08FB}" sibTransId="{B3A4E99F-7982-4A50-909F-FFD3E4592FCB}"/>
    <dgm:cxn modelId="{8577C17A-8AD7-4B1F-9E7B-750F67C55660}" srcId="{50D11AB6-A9E4-4D21-BA44-29ACF3C27ACF}" destId="{6C66BFA8-6A53-47F7-A0DF-F8FF6773F97B}" srcOrd="0" destOrd="0" parTransId="{13ACC0D3-E0B3-41FA-B701-CDE7326D4BF9}" sibTransId="{90285BAE-32A7-4094-A586-314988465CEE}"/>
    <dgm:cxn modelId="{C9F3467F-0A9C-4F4D-B3DB-1DA428EAC068}" srcId="{85D2285E-D22A-4766-8EB1-B54FEBC27513}" destId="{81D71B59-72BF-4C12-BA8A-4E1D5D8926EA}" srcOrd="3" destOrd="0" parTransId="{205AF4A4-CF03-4DD9-972C-608116921E04}" sibTransId="{54DF4CC6-CAAA-4ECF-A482-17CA4C9F858C}"/>
    <dgm:cxn modelId="{988EA991-9127-4199-A00F-7E2A3CBB82A2}" type="presOf" srcId="{F796A6D1-55AC-4825-979D-23F9668BED5F}" destId="{10AFDAA9-B287-4DB3-9B26-542B0D2EA9A7}" srcOrd="0" destOrd="0" presId="urn:microsoft.com/office/officeart/2005/8/layout/hList1"/>
    <dgm:cxn modelId="{DD3EC0AF-1E3A-42B5-BD2B-365F964EFA4B}" type="presOf" srcId="{81D71B59-72BF-4C12-BA8A-4E1D5D8926EA}" destId="{1736C866-B2B9-40E1-AEBE-F0E90CB92E38}" srcOrd="0" destOrd="3" presId="urn:microsoft.com/office/officeart/2005/8/layout/hList1"/>
    <dgm:cxn modelId="{827B6EB1-B95A-475D-A325-94ABBBCA4DCD}" srcId="{6C66BFA8-6A53-47F7-A0DF-F8FF6773F97B}" destId="{891E5A5F-021D-4FCE-BFA0-660C54BDFBC0}" srcOrd="0" destOrd="0" parTransId="{D56A091B-8032-4893-8E15-6A2CB36B6237}" sibTransId="{AE3BA6B1-ACF5-4A40-BEF2-F067ABBA009B}"/>
    <dgm:cxn modelId="{24F70BB4-8EC6-4019-8A84-E0E791E0BB57}" type="presOf" srcId="{8A112ECA-A008-4183-8EA5-FD40DF2E9EFB}" destId="{10AFDAA9-B287-4DB3-9B26-542B0D2EA9A7}" srcOrd="0" destOrd="1" presId="urn:microsoft.com/office/officeart/2005/8/layout/hList1"/>
    <dgm:cxn modelId="{1B8229B8-E6DE-483D-B636-C5FCE669B798}" srcId="{F1A79ED0-8CF5-4D7A-B93A-308183A043D8}" destId="{8A112ECA-A008-4183-8EA5-FD40DF2E9EFB}" srcOrd="1" destOrd="0" parTransId="{E7BB337F-4E05-46EB-AFBB-2FAF820E91AD}" sibTransId="{96E49406-BA42-4334-802D-68028987BF2D}"/>
    <dgm:cxn modelId="{6D5FA0E4-87E6-47F3-BF02-345694E6582D}" type="presOf" srcId="{85D2285E-D22A-4766-8EB1-B54FEBC27513}" destId="{C6B5C8E1-F792-47AC-9D0C-0DD75C74B15F}" srcOrd="0" destOrd="0" presId="urn:microsoft.com/office/officeart/2005/8/layout/hList1"/>
    <dgm:cxn modelId="{051220ED-42B9-4CC3-83E1-3138CF7DD4D4}" srcId="{85D2285E-D22A-4766-8EB1-B54FEBC27513}" destId="{06E93CF6-F71F-4536-A879-846BFF3CBE2A}" srcOrd="1" destOrd="0" parTransId="{5C98A5CE-96E9-4E87-A762-EDC6A1CC9D7E}" sibTransId="{82AC068C-72B5-4107-9888-15BC30C7BB01}"/>
    <dgm:cxn modelId="{152095ED-5021-4DC1-BE17-3E06F8380F72}" type="presOf" srcId="{6C66BFA8-6A53-47F7-A0DF-F8FF6773F97B}" destId="{9467C5FF-895C-4EC6-AE39-DDF57B32DAD3}" srcOrd="0" destOrd="0" presId="urn:microsoft.com/office/officeart/2005/8/layout/hList1"/>
    <dgm:cxn modelId="{61D0EE70-DB6F-4F5A-A245-91297F58486C}" type="presParOf" srcId="{2FABE013-1F2B-4E1D-9CBB-14196DE30AEC}" destId="{C5CBE2FC-0D51-4AAF-8554-A0A9B80E9461}" srcOrd="0" destOrd="0" presId="urn:microsoft.com/office/officeart/2005/8/layout/hList1"/>
    <dgm:cxn modelId="{9D84D8F1-3768-47AA-B953-3033D98D7C43}" type="presParOf" srcId="{C5CBE2FC-0D51-4AAF-8554-A0A9B80E9461}" destId="{9467C5FF-895C-4EC6-AE39-DDF57B32DAD3}" srcOrd="0" destOrd="0" presId="urn:microsoft.com/office/officeart/2005/8/layout/hList1"/>
    <dgm:cxn modelId="{0453FF04-7B7A-4E74-A870-CCABFE8FE928}" type="presParOf" srcId="{C5CBE2FC-0D51-4AAF-8554-A0A9B80E9461}" destId="{B4ADD225-48AF-4C9F-9769-9D5A431BE6A7}" srcOrd="1" destOrd="0" presId="urn:microsoft.com/office/officeart/2005/8/layout/hList1"/>
    <dgm:cxn modelId="{3258602E-155D-4B8B-B090-5F78A05D22C2}" type="presParOf" srcId="{2FABE013-1F2B-4E1D-9CBB-14196DE30AEC}" destId="{4F9161DC-3BBD-47CA-A599-2C1CAECB587C}" srcOrd="1" destOrd="0" presId="urn:microsoft.com/office/officeart/2005/8/layout/hList1"/>
    <dgm:cxn modelId="{DE92939E-D0E1-4CFC-B6A4-FAE9881A93CC}" type="presParOf" srcId="{2FABE013-1F2B-4E1D-9CBB-14196DE30AEC}" destId="{1C277CF2-DC4E-44D4-8503-84870D72FC5B}" srcOrd="2" destOrd="0" presId="urn:microsoft.com/office/officeart/2005/8/layout/hList1"/>
    <dgm:cxn modelId="{8F73F2B7-5D46-41EF-921C-5AEFC9DE346F}" type="presParOf" srcId="{1C277CF2-DC4E-44D4-8503-84870D72FC5B}" destId="{C6B5C8E1-F792-47AC-9D0C-0DD75C74B15F}" srcOrd="0" destOrd="0" presId="urn:microsoft.com/office/officeart/2005/8/layout/hList1"/>
    <dgm:cxn modelId="{F26BBAC8-D253-4EBF-96B3-2CCA546A7477}" type="presParOf" srcId="{1C277CF2-DC4E-44D4-8503-84870D72FC5B}" destId="{1736C866-B2B9-40E1-AEBE-F0E90CB92E38}" srcOrd="1" destOrd="0" presId="urn:microsoft.com/office/officeart/2005/8/layout/hList1"/>
    <dgm:cxn modelId="{4B444A3F-451C-4F0E-9391-85A3D6FE9398}" type="presParOf" srcId="{2FABE013-1F2B-4E1D-9CBB-14196DE30AEC}" destId="{2FD227A8-3A0F-4FD8-9E53-529F007B142B}" srcOrd="3" destOrd="0" presId="urn:microsoft.com/office/officeart/2005/8/layout/hList1"/>
    <dgm:cxn modelId="{5EA8106C-33D2-4715-9059-D6C027E52565}" type="presParOf" srcId="{2FABE013-1F2B-4E1D-9CBB-14196DE30AEC}" destId="{95304CE4-0A99-454A-883A-59D0E2879CEC}" srcOrd="4" destOrd="0" presId="urn:microsoft.com/office/officeart/2005/8/layout/hList1"/>
    <dgm:cxn modelId="{FFD60E07-0EF8-4BD4-8BCD-133C9301219C}" type="presParOf" srcId="{95304CE4-0A99-454A-883A-59D0E2879CEC}" destId="{4B91C631-009D-42B0-8D4A-4DDA05DBE4FA}" srcOrd="0" destOrd="0" presId="urn:microsoft.com/office/officeart/2005/8/layout/hList1"/>
    <dgm:cxn modelId="{044EFBDA-FA0B-43BE-BCFA-42CDFBF6F518}" type="presParOf" srcId="{95304CE4-0A99-454A-883A-59D0E2879CEC}" destId="{10AFDAA9-B287-4DB3-9B26-542B0D2EA9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4D9154-7C82-494D-B608-C938F3573C4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CD96B941-5A00-427B-A50F-E54DCC4145C4}">
      <dgm:prSet phldrT="[Text]" custT="1"/>
      <dgm:spPr/>
      <dgm:t>
        <a:bodyPr/>
        <a:lstStyle/>
        <a:p>
          <a:r>
            <a:rPr lang="en-US" sz="1400" dirty="0"/>
            <a:t>The most likely outcome is the very one that that EU’s new framework of tests was designed to avoid</a:t>
          </a:r>
          <a:endParaRPr lang="en-GB" sz="1400" dirty="0"/>
        </a:p>
      </dgm:t>
    </dgm:pt>
    <dgm:pt modelId="{CDA09CA4-7ACB-40E3-B2B5-485DC67C9CCD}" type="parTrans" cxnId="{6481F0AB-A0EB-4962-B35C-D2EBA6919F78}">
      <dgm:prSet/>
      <dgm:spPr/>
      <dgm:t>
        <a:bodyPr/>
        <a:lstStyle/>
        <a:p>
          <a:endParaRPr lang="en-GB"/>
        </a:p>
      </dgm:t>
    </dgm:pt>
    <dgm:pt modelId="{13AFC458-919E-410F-92EF-AD0A3C060805}" type="sibTrans" cxnId="{6481F0AB-A0EB-4962-B35C-D2EBA6919F78}">
      <dgm:prSet/>
      <dgm:spPr/>
      <dgm:t>
        <a:bodyPr/>
        <a:lstStyle/>
        <a:p>
          <a:endParaRPr lang="en-GB"/>
        </a:p>
      </dgm:t>
    </dgm:pt>
    <dgm:pt modelId="{380B0E49-1E9F-41E7-AA11-9B2BC5F0916E}">
      <dgm:prSet phldrT="[Text]" custT="1"/>
      <dgm:spPr/>
      <dgm:t>
        <a:bodyPr/>
        <a:lstStyle/>
        <a:p>
          <a:r>
            <a:rPr lang="en-US" sz="1400" dirty="0"/>
            <a:t>Spain and Italy have one “white knight” each left: BBVA and Intesa</a:t>
          </a:r>
          <a:endParaRPr lang="en-GB" sz="1400" dirty="0"/>
        </a:p>
      </dgm:t>
    </dgm:pt>
    <dgm:pt modelId="{30EDE0E0-57E9-49B8-9CAA-AC6751B4A3BC}" type="parTrans" cxnId="{B05430E1-757C-44F8-9F4A-2F190E4A3264}">
      <dgm:prSet/>
      <dgm:spPr/>
      <dgm:t>
        <a:bodyPr/>
        <a:lstStyle/>
        <a:p>
          <a:endParaRPr lang="en-GB"/>
        </a:p>
      </dgm:t>
    </dgm:pt>
    <dgm:pt modelId="{3106A995-3C5A-4CD1-A7EB-1284F3398416}" type="sibTrans" cxnId="{B05430E1-757C-44F8-9F4A-2F190E4A3264}">
      <dgm:prSet/>
      <dgm:spPr/>
      <dgm:t>
        <a:bodyPr/>
        <a:lstStyle/>
        <a:p>
          <a:endParaRPr lang="en-GB"/>
        </a:p>
      </dgm:t>
    </dgm:pt>
    <dgm:pt modelId="{01B30249-1396-4CBF-8C81-F72E718A70EF}">
      <dgm:prSet phldrT="[Text]" custT="1"/>
      <dgm:spPr/>
      <dgm:t>
        <a:bodyPr/>
        <a:lstStyle/>
        <a:p>
          <a:r>
            <a:rPr lang="en-US" sz="1400" dirty="0"/>
            <a:t>“White knights” (and their shareholders) have to be willing to fall on their own </a:t>
          </a:r>
          <a:r>
            <a:rPr lang="en-US" sz="1300" dirty="0"/>
            <a:t>swords</a:t>
          </a:r>
          <a:endParaRPr lang="en-GB" sz="1300" dirty="0"/>
        </a:p>
      </dgm:t>
    </dgm:pt>
    <dgm:pt modelId="{03A58309-55AE-461C-AE52-BD89F9E889B5}" type="parTrans" cxnId="{3F2B7492-71EC-4A34-8A77-3E28A0A880E4}">
      <dgm:prSet/>
      <dgm:spPr/>
      <dgm:t>
        <a:bodyPr/>
        <a:lstStyle/>
        <a:p>
          <a:endParaRPr lang="en-GB"/>
        </a:p>
      </dgm:t>
    </dgm:pt>
    <dgm:pt modelId="{6B8E9520-BDAA-4014-8AF6-D7BDB87DBD45}" type="sibTrans" cxnId="{3F2B7492-71EC-4A34-8A77-3E28A0A880E4}">
      <dgm:prSet/>
      <dgm:spPr/>
      <dgm:t>
        <a:bodyPr/>
        <a:lstStyle/>
        <a:p>
          <a:endParaRPr lang="en-GB"/>
        </a:p>
      </dgm:t>
    </dgm:pt>
    <dgm:pt modelId="{2D0436B5-E1D6-45FC-8E4F-B2F481FFA266}">
      <dgm:prSet phldrT="[Text]" custT="1"/>
      <dgm:spPr/>
      <dgm:t>
        <a:bodyPr/>
        <a:lstStyle/>
        <a:p>
          <a:r>
            <a:rPr lang="en-US" sz="1400" dirty="0"/>
            <a:t>After that the Spanish and Italian cupboards are bare</a:t>
          </a:r>
          <a:endParaRPr lang="en-GB" sz="1400" dirty="0"/>
        </a:p>
      </dgm:t>
    </dgm:pt>
    <dgm:pt modelId="{D7ADD040-103D-4AF9-97BC-A96DE2E498A1}" type="parTrans" cxnId="{DF267FEB-DF9F-49C0-A074-485882CC884A}">
      <dgm:prSet/>
      <dgm:spPr/>
      <dgm:t>
        <a:bodyPr/>
        <a:lstStyle/>
        <a:p>
          <a:endParaRPr lang="en-GB"/>
        </a:p>
      </dgm:t>
    </dgm:pt>
    <dgm:pt modelId="{C5293533-3EE8-4512-AEC0-27B31AA7E5F4}" type="sibTrans" cxnId="{DF267FEB-DF9F-49C0-A074-485882CC884A}">
      <dgm:prSet/>
      <dgm:spPr/>
      <dgm:t>
        <a:bodyPr/>
        <a:lstStyle/>
        <a:p>
          <a:endParaRPr lang="en-GB"/>
        </a:p>
      </dgm:t>
    </dgm:pt>
    <dgm:pt modelId="{D0236940-B82A-448D-AA1E-F9A35B5B78A3}">
      <dgm:prSet custT="1"/>
      <dgm:spPr/>
      <dgm:t>
        <a:bodyPr/>
        <a:lstStyle/>
        <a:p>
          <a:r>
            <a:rPr lang="en-US" sz="1400" dirty="0"/>
            <a:t>The next fallback is direct government assistance</a:t>
          </a:r>
          <a:endParaRPr lang="en-GB" sz="1400" dirty="0"/>
        </a:p>
      </dgm:t>
    </dgm:pt>
    <dgm:pt modelId="{DBFBCDC5-CC81-4995-BE55-EFF9D1EFFB60}" type="parTrans" cxnId="{587AA21C-7DC2-4F07-AF07-65FE575B77E4}">
      <dgm:prSet/>
      <dgm:spPr/>
      <dgm:t>
        <a:bodyPr/>
        <a:lstStyle/>
        <a:p>
          <a:endParaRPr lang="en-GB"/>
        </a:p>
      </dgm:t>
    </dgm:pt>
    <dgm:pt modelId="{F206FBDF-9F7A-4B97-B83E-F0B266EC4A35}" type="sibTrans" cxnId="{587AA21C-7DC2-4F07-AF07-65FE575B77E4}">
      <dgm:prSet/>
      <dgm:spPr/>
      <dgm:t>
        <a:bodyPr/>
        <a:lstStyle/>
        <a:p>
          <a:endParaRPr lang="en-GB"/>
        </a:p>
      </dgm:t>
    </dgm:pt>
    <dgm:pt modelId="{0D1A8F91-94E8-43D2-8CF1-7E2B9B27A58B}">
      <dgm:prSet custT="1"/>
      <dgm:spPr/>
      <dgm:t>
        <a:bodyPr/>
        <a:lstStyle/>
        <a:p>
          <a:r>
            <a:rPr lang="en-US" sz="1400" dirty="0"/>
            <a:t>The other countries under pressure have no “white knights” available at all</a:t>
          </a:r>
          <a:endParaRPr lang="en-GB" sz="1400" dirty="0"/>
        </a:p>
      </dgm:t>
    </dgm:pt>
    <dgm:pt modelId="{EDAA7C7D-CA4B-4A17-8F6C-F68F897F09B6}" type="parTrans" cxnId="{5F2466E0-5EA6-4129-8D8E-19DE5EEC5748}">
      <dgm:prSet/>
      <dgm:spPr/>
      <dgm:t>
        <a:bodyPr/>
        <a:lstStyle/>
        <a:p>
          <a:endParaRPr lang="en-GB"/>
        </a:p>
      </dgm:t>
    </dgm:pt>
    <dgm:pt modelId="{73C5CF71-85EC-4772-8BA0-9F05C8024DFA}" type="sibTrans" cxnId="{5F2466E0-5EA6-4129-8D8E-19DE5EEC5748}">
      <dgm:prSet/>
      <dgm:spPr/>
      <dgm:t>
        <a:bodyPr/>
        <a:lstStyle/>
        <a:p>
          <a:endParaRPr lang="en-GB"/>
        </a:p>
      </dgm:t>
    </dgm:pt>
    <dgm:pt modelId="{6B677301-0772-425E-BC4C-A33117DACF73}" type="pres">
      <dgm:prSet presAssocID="{934D9154-7C82-494D-B608-C938F3573C47}" presName="Name0" presStyleCnt="0">
        <dgm:presLayoutVars>
          <dgm:dir/>
          <dgm:resizeHandles val="exact"/>
        </dgm:presLayoutVars>
      </dgm:prSet>
      <dgm:spPr/>
    </dgm:pt>
    <dgm:pt modelId="{B137A29F-6078-468A-924F-C92C8DDED0CE}" type="pres">
      <dgm:prSet presAssocID="{934D9154-7C82-494D-B608-C938F3573C47}" presName="cycle" presStyleCnt="0"/>
      <dgm:spPr/>
    </dgm:pt>
    <dgm:pt modelId="{55042588-FB71-46BB-9550-E27EDD0AEB59}" type="pres">
      <dgm:prSet presAssocID="{CD96B941-5A00-427B-A50F-E54DCC4145C4}" presName="nodeFirstNode" presStyleLbl="node1" presStyleIdx="0" presStyleCnt="6" custScaleX="123968" custScaleY="141966">
        <dgm:presLayoutVars>
          <dgm:bulletEnabled val="1"/>
        </dgm:presLayoutVars>
      </dgm:prSet>
      <dgm:spPr/>
    </dgm:pt>
    <dgm:pt modelId="{2C78920A-3DE8-4CA3-8FEF-604D443DD8CD}" type="pres">
      <dgm:prSet presAssocID="{13AFC458-919E-410F-92EF-AD0A3C060805}" presName="sibTransFirstNode" presStyleLbl="bgShp" presStyleIdx="0" presStyleCnt="1"/>
      <dgm:spPr/>
    </dgm:pt>
    <dgm:pt modelId="{47D11BE7-9190-4B0F-BD0C-5E66279B2593}" type="pres">
      <dgm:prSet presAssocID="{380B0E49-1E9F-41E7-AA11-9B2BC5F0916E}" presName="nodeFollowingNodes" presStyleLbl="node1" presStyleIdx="1" presStyleCnt="6" custRadScaleRad="112086" custRadScaleInc="15706">
        <dgm:presLayoutVars>
          <dgm:bulletEnabled val="1"/>
        </dgm:presLayoutVars>
      </dgm:prSet>
      <dgm:spPr/>
    </dgm:pt>
    <dgm:pt modelId="{8A62EB5A-E1D3-4051-8037-7D070FF3A2A8}" type="pres">
      <dgm:prSet presAssocID="{01B30249-1396-4CBF-8C81-F72E718A70EF}" presName="nodeFollowingNodes" presStyleLbl="node1" presStyleIdx="2" presStyleCnt="6" custScaleX="135212" custScaleY="145960" custRadScaleRad="114164" custRadScaleInc="-23179">
        <dgm:presLayoutVars>
          <dgm:bulletEnabled val="1"/>
        </dgm:presLayoutVars>
      </dgm:prSet>
      <dgm:spPr/>
    </dgm:pt>
    <dgm:pt modelId="{7AD3BD81-087B-4DA2-B340-B71209EBE082}" type="pres">
      <dgm:prSet presAssocID="{2D0436B5-E1D6-45FC-8E4F-B2F481FFA266}" presName="nodeFollowingNodes" presStyleLbl="node1" presStyleIdx="3" presStyleCnt="6" custRadScaleRad="100288" custRadScaleInc="-8054">
        <dgm:presLayoutVars>
          <dgm:bulletEnabled val="1"/>
        </dgm:presLayoutVars>
      </dgm:prSet>
      <dgm:spPr/>
    </dgm:pt>
    <dgm:pt modelId="{9F8B6EEC-A566-4ECD-936D-CEF93ABD6E10}" type="pres">
      <dgm:prSet presAssocID="{0D1A8F91-94E8-43D2-8CF1-7E2B9B27A58B}" presName="nodeFollowingNodes" presStyleLbl="node1" presStyleIdx="4" presStyleCnt="6" custScaleX="126309" custScaleY="145296" custRadScaleRad="102583" custRadScaleInc="19614">
        <dgm:presLayoutVars>
          <dgm:bulletEnabled val="1"/>
        </dgm:presLayoutVars>
      </dgm:prSet>
      <dgm:spPr/>
    </dgm:pt>
    <dgm:pt modelId="{0ECC16DF-50CA-4046-B738-58EE49BEFC6B}" type="pres">
      <dgm:prSet presAssocID="{D0236940-B82A-448D-AA1E-F9A35B5B78A3}" presName="nodeFollowingNodes" presStyleLbl="node1" presStyleIdx="5" presStyleCnt="6" custRadScaleRad="104058" custRadScaleInc="-14411">
        <dgm:presLayoutVars>
          <dgm:bulletEnabled val="1"/>
        </dgm:presLayoutVars>
      </dgm:prSet>
      <dgm:spPr/>
    </dgm:pt>
  </dgm:ptLst>
  <dgm:cxnLst>
    <dgm:cxn modelId="{22995F18-CD9B-43C4-B1F8-D343BCB82BDC}" type="presOf" srcId="{934D9154-7C82-494D-B608-C938F3573C47}" destId="{6B677301-0772-425E-BC4C-A33117DACF73}" srcOrd="0" destOrd="0" presId="urn:microsoft.com/office/officeart/2005/8/layout/cycle3"/>
    <dgm:cxn modelId="{587AA21C-7DC2-4F07-AF07-65FE575B77E4}" srcId="{934D9154-7C82-494D-B608-C938F3573C47}" destId="{D0236940-B82A-448D-AA1E-F9A35B5B78A3}" srcOrd="5" destOrd="0" parTransId="{DBFBCDC5-CC81-4995-BE55-EFF9D1EFFB60}" sibTransId="{F206FBDF-9F7A-4B97-B83E-F0B266EC4A35}"/>
    <dgm:cxn modelId="{FEF2B245-FA52-4978-94B6-F6FC6BEB9876}" type="presOf" srcId="{380B0E49-1E9F-41E7-AA11-9B2BC5F0916E}" destId="{47D11BE7-9190-4B0F-BD0C-5E66279B2593}" srcOrd="0" destOrd="0" presId="urn:microsoft.com/office/officeart/2005/8/layout/cycle3"/>
    <dgm:cxn modelId="{EDE77F8E-3A9E-41F2-B69B-27C3E441A32A}" type="presOf" srcId="{D0236940-B82A-448D-AA1E-F9A35B5B78A3}" destId="{0ECC16DF-50CA-4046-B738-58EE49BEFC6B}" srcOrd="0" destOrd="0" presId="urn:microsoft.com/office/officeart/2005/8/layout/cycle3"/>
    <dgm:cxn modelId="{3F2B7492-71EC-4A34-8A77-3E28A0A880E4}" srcId="{934D9154-7C82-494D-B608-C938F3573C47}" destId="{01B30249-1396-4CBF-8C81-F72E718A70EF}" srcOrd="2" destOrd="0" parTransId="{03A58309-55AE-461C-AE52-BD89F9E889B5}" sibTransId="{6B8E9520-BDAA-4014-8AF6-D7BDB87DBD45}"/>
    <dgm:cxn modelId="{C27E7EA0-0E9C-42FA-8219-623D49543914}" type="presOf" srcId="{13AFC458-919E-410F-92EF-AD0A3C060805}" destId="{2C78920A-3DE8-4CA3-8FEF-604D443DD8CD}" srcOrd="0" destOrd="0" presId="urn:microsoft.com/office/officeart/2005/8/layout/cycle3"/>
    <dgm:cxn modelId="{9D4A0EA4-18A8-4513-AF6B-5AFB31353F78}" type="presOf" srcId="{2D0436B5-E1D6-45FC-8E4F-B2F481FFA266}" destId="{7AD3BD81-087B-4DA2-B340-B71209EBE082}" srcOrd="0" destOrd="0" presId="urn:microsoft.com/office/officeart/2005/8/layout/cycle3"/>
    <dgm:cxn modelId="{6481F0AB-A0EB-4962-B35C-D2EBA6919F78}" srcId="{934D9154-7C82-494D-B608-C938F3573C47}" destId="{CD96B941-5A00-427B-A50F-E54DCC4145C4}" srcOrd="0" destOrd="0" parTransId="{CDA09CA4-7ACB-40E3-B2B5-485DC67C9CCD}" sibTransId="{13AFC458-919E-410F-92EF-AD0A3C060805}"/>
    <dgm:cxn modelId="{A10869B2-DB32-4377-A50E-78B608A7FB3F}" type="presOf" srcId="{01B30249-1396-4CBF-8C81-F72E718A70EF}" destId="{8A62EB5A-E1D3-4051-8037-7D070FF3A2A8}" srcOrd="0" destOrd="0" presId="urn:microsoft.com/office/officeart/2005/8/layout/cycle3"/>
    <dgm:cxn modelId="{5F2466E0-5EA6-4129-8D8E-19DE5EEC5748}" srcId="{934D9154-7C82-494D-B608-C938F3573C47}" destId="{0D1A8F91-94E8-43D2-8CF1-7E2B9B27A58B}" srcOrd="4" destOrd="0" parTransId="{EDAA7C7D-CA4B-4A17-8F6C-F68F897F09B6}" sibTransId="{73C5CF71-85EC-4772-8BA0-9F05C8024DFA}"/>
    <dgm:cxn modelId="{B05430E1-757C-44F8-9F4A-2F190E4A3264}" srcId="{934D9154-7C82-494D-B608-C938F3573C47}" destId="{380B0E49-1E9F-41E7-AA11-9B2BC5F0916E}" srcOrd="1" destOrd="0" parTransId="{30EDE0E0-57E9-49B8-9CAA-AC6751B4A3BC}" sibTransId="{3106A995-3C5A-4CD1-A7EB-1284F3398416}"/>
    <dgm:cxn modelId="{DF267FEB-DF9F-49C0-A074-485882CC884A}" srcId="{934D9154-7C82-494D-B608-C938F3573C47}" destId="{2D0436B5-E1D6-45FC-8E4F-B2F481FFA266}" srcOrd="3" destOrd="0" parTransId="{D7ADD040-103D-4AF9-97BC-A96DE2E498A1}" sibTransId="{C5293533-3EE8-4512-AEC0-27B31AA7E5F4}"/>
    <dgm:cxn modelId="{2C6739EC-11C9-4969-8F21-DAB52D998C9E}" type="presOf" srcId="{CD96B941-5A00-427B-A50F-E54DCC4145C4}" destId="{55042588-FB71-46BB-9550-E27EDD0AEB59}" srcOrd="0" destOrd="0" presId="urn:microsoft.com/office/officeart/2005/8/layout/cycle3"/>
    <dgm:cxn modelId="{647A40F7-1C7E-44F2-A350-574E113A877B}" type="presOf" srcId="{0D1A8F91-94E8-43D2-8CF1-7E2B9B27A58B}" destId="{9F8B6EEC-A566-4ECD-936D-CEF93ABD6E10}" srcOrd="0" destOrd="0" presId="urn:microsoft.com/office/officeart/2005/8/layout/cycle3"/>
    <dgm:cxn modelId="{0F582379-ED25-449A-88B5-9FC8BE412B1F}" type="presParOf" srcId="{6B677301-0772-425E-BC4C-A33117DACF73}" destId="{B137A29F-6078-468A-924F-C92C8DDED0CE}" srcOrd="0" destOrd="0" presId="urn:microsoft.com/office/officeart/2005/8/layout/cycle3"/>
    <dgm:cxn modelId="{E43D7552-9052-40D4-A816-291598E93C08}" type="presParOf" srcId="{B137A29F-6078-468A-924F-C92C8DDED0CE}" destId="{55042588-FB71-46BB-9550-E27EDD0AEB59}" srcOrd="0" destOrd="0" presId="urn:microsoft.com/office/officeart/2005/8/layout/cycle3"/>
    <dgm:cxn modelId="{917E5F45-884A-46DD-B426-48D2D814F08E}" type="presParOf" srcId="{B137A29F-6078-468A-924F-C92C8DDED0CE}" destId="{2C78920A-3DE8-4CA3-8FEF-604D443DD8CD}" srcOrd="1" destOrd="0" presId="urn:microsoft.com/office/officeart/2005/8/layout/cycle3"/>
    <dgm:cxn modelId="{D29C7672-F49E-4022-99E7-F5B0F9B92A3E}" type="presParOf" srcId="{B137A29F-6078-468A-924F-C92C8DDED0CE}" destId="{47D11BE7-9190-4B0F-BD0C-5E66279B2593}" srcOrd="2" destOrd="0" presId="urn:microsoft.com/office/officeart/2005/8/layout/cycle3"/>
    <dgm:cxn modelId="{5D4598B8-B123-4941-80C0-4363FCD4C29E}" type="presParOf" srcId="{B137A29F-6078-468A-924F-C92C8DDED0CE}" destId="{8A62EB5A-E1D3-4051-8037-7D070FF3A2A8}" srcOrd="3" destOrd="0" presId="urn:microsoft.com/office/officeart/2005/8/layout/cycle3"/>
    <dgm:cxn modelId="{3F40AF1E-AF54-4976-B96A-11C9EC5070FA}" type="presParOf" srcId="{B137A29F-6078-468A-924F-C92C8DDED0CE}" destId="{7AD3BD81-087B-4DA2-B340-B71209EBE082}" srcOrd="4" destOrd="0" presId="urn:microsoft.com/office/officeart/2005/8/layout/cycle3"/>
    <dgm:cxn modelId="{89BDE5FD-CE2F-4D7D-8541-7187A8B8E9AB}" type="presParOf" srcId="{B137A29F-6078-468A-924F-C92C8DDED0CE}" destId="{9F8B6EEC-A566-4ECD-936D-CEF93ABD6E10}" srcOrd="5" destOrd="0" presId="urn:microsoft.com/office/officeart/2005/8/layout/cycle3"/>
    <dgm:cxn modelId="{066018B5-7759-4437-80C0-36673B61927D}" type="presParOf" srcId="{B137A29F-6078-468A-924F-C92C8DDED0CE}" destId="{0ECC16DF-50CA-4046-B738-58EE49BEFC6B}"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192AC6B-2323-47F5-81EE-BCF54CB9DCF5}"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1C46165F-421A-4182-9FA9-D244D309AB2A}">
      <dgm:prSet phldrT="[Text]" custT="1"/>
      <dgm:spPr/>
      <dgm:t>
        <a:bodyPr/>
        <a:lstStyle/>
        <a:p>
          <a:r>
            <a:rPr lang="en-US" sz="1400" dirty="0"/>
            <a:t>Lists of substantial banks in each EU Member State and their financial ratios as compared to BPE’s</a:t>
          </a:r>
          <a:endParaRPr lang="en-GB" sz="1400" dirty="0"/>
        </a:p>
      </dgm:t>
    </dgm:pt>
    <dgm:pt modelId="{F8B83BD1-AB87-429F-8319-DE8C2ED145B2}" type="parTrans" cxnId="{616849B0-C299-4A79-A8FF-FDD0210A4DE9}">
      <dgm:prSet/>
      <dgm:spPr/>
      <dgm:t>
        <a:bodyPr/>
        <a:lstStyle/>
        <a:p>
          <a:endParaRPr lang="en-GB"/>
        </a:p>
      </dgm:t>
    </dgm:pt>
    <dgm:pt modelId="{6ECC6BDF-26BF-4CB1-A033-5C8BD49AE6A7}" type="sibTrans" cxnId="{616849B0-C299-4A79-A8FF-FDD0210A4DE9}">
      <dgm:prSet/>
      <dgm:spPr/>
      <dgm:t>
        <a:bodyPr/>
        <a:lstStyle/>
        <a:p>
          <a:endParaRPr lang="en-GB"/>
        </a:p>
      </dgm:t>
    </dgm:pt>
    <dgm:pt modelId="{148BE2BD-F807-45DD-BC1D-5840AF7F3317}">
      <dgm:prSet custT="1"/>
      <dgm:spPr/>
      <dgm:t>
        <a:bodyPr/>
        <a:lstStyle/>
        <a:p>
          <a:r>
            <a:rPr lang="en-US" sz="1400" dirty="0"/>
            <a:t>Compilation of an “At Risk” list of the institutions with ratios the same or worse than BPE’s</a:t>
          </a:r>
          <a:endParaRPr lang="en-GB" sz="1400" dirty="0"/>
        </a:p>
      </dgm:t>
    </dgm:pt>
    <dgm:pt modelId="{5D453118-0815-4D54-B0A9-631F350EEB1B}" type="parTrans" cxnId="{80AD61B3-8880-443D-8FB7-90AEAB27F05E}">
      <dgm:prSet/>
      <dgm:spPr/>
      <dgm:t>
        <a:bodyPr/>
        <a:lstStyle/>
        <a:p>
          <a:endParaRPr lang="en-GB"/>
        </a:p>
      </dgm:t>
    </dgm:pt>
    <dgm:pt modelId="{F50A413D-7C91-49D6-BC83-764988EC5089}" type="sibTrans" cxnId="{80AD61B3-8880-443D-8FB7-90AEAB27F05E}">
      <dgm:prSet/>
      <dgm:spPr/>
      <dgm:t>
        <a:bodyPr/>
        <a:lstStyle/>
        <a:p>
          <a:endParaRPr lang="en-GB"/>
        </a:p>
      </dgm:t>
    </dgm:pt>
    <dgm:pt modelId="{E9A6B19F-E1B9-4114-8EF4-7D8F3A29CC7D}">
      <dgm:prSet phldrT="[Text]"/>
      <dgm:spPr/>
      <dgm:t>
        <a:bodyPr/>
        <a:lstStyle/>
        <a:p>
          <a:r>
            <a:rPr lang="en-US" dirty="0"/>
            <a:t>Capacity and legality for government support if (</a:t>
          </a:r>
          <a:r>
            <a:rPr lang="en-US" dirty="0" err="1"/>
            <a:t>i</a:t>
          </a:r>
          <a:r>
            <a:rPr lang="en-US" dirty="0"/>
            <a:t>) no “white knight” is available or (ii) the “white knight” turns into a “black knight” and has to be rescued</a:t>
          </a:r>
          <a:endParaRPr lang="en-GB" dirty="0"/>
        </a:p>
      </dgm:t>
    </dgm:pt>
    <dgm:pt modelId="{15C16CBA-DC0E-4502-A2AA-A1128F625DDB}" type="parTrans" cxnId="{D0BC98F8-A381-446D-974D-8C91E9EDF83A}">
      <dgm:prSet/>
      <dgm:spPr/>
      <dgm:t>
        <a:bodyPr/>
        <a:lstStyle/>
        <a:p>
          <a:endParaRPr lang="en-GB"/>
        </a:p>
      </dgm:t>
    </dgm:pt>
    <dgm:pt modelId="{497964CD-D11C-406D-8317-4107381DCCD2}" type="sibTrans" cxnId="{D0BC98F8-A381-446D-974D-8C91E9EDF83A}">
      <dgm:prSet/>
      <dgm:spPr/>
      <dgm:t>
        <a:bodyPr/>
        <a:lstStyle/>
        <a:p>
          <a:endParaRPr lang="en-GB"/>
        </a:p>
      </dgm:t>
    </dgm:pt>
    <dgm:pt modelId="{B1CBA5FD-326D-4817-8B10-0AFD580ADA40}">
      <dgm:prSet phldrT="[Text]" custT="1"/>
      <dgm:spPr/>
      <dgm:t>
        <a:bodyPr/>
        <a:lstStyle/>
        <a:p>
          <a:r>
            <a:rPr lang="en-US" sz="1600" dirty="0"/>
            <a:t>List of “white knight” candidates per country</a:t>
          </a:r>
          <a:endParaRPr lang="en-GB" sz="1600" dirty="0"/>
        </a:p>
      </dgm:t>
    </dgm:pt>
    <dgm:pt modelId="{9B2B051C-168D-4DAA-BE3F-F2D2E25BF218}" type="parTrans" cxnId="{5CFDD9DD-3FBA-44EF-BDF7-22655082F13B}">
      <dgm:prSet/>
      <dgm:spPr/>
      <dgm:t>
        <a:bodyPr/>
        <a:lstStyle/>
        <a:p>
          <a:endParaRPr lang="en-GB"/>
        </a:p>
      </dgm:t>
    </dgm:pt>
    <dgm:pt modelId="{358CC819-13F6-4D35-8B3C-0CDA5F3BBF6B}" type="sibTrans" cxnId="{5CFDD9DD-3FBA-44EF-BDF7-22655082F13B}">
      <dgm:prSet/>
      <dgm:spPr/>
      <dgm:t>
        <a:bodyPr/>
        <a:lstStyle/>
        <a:p>
          <a:endParaRPr lang="en-GB"/>
        </a:p>
      </dgm:t>
    </dgm:pt>
    <dgm:pt modelId="{D012E912-007E-459A-918E-DFE9C0AFD9EB}" type="pres">
      <dgm:prSet presAssocID="{7192AC6B-2323-47F5-81EE-BCF54CB9DCF5}" presName="matrix" presStyleCnt="0">
        <dgm:presLayoutVars>
          <dgm:chMax val="1"/>
          <dgm:dir/>
          <dgm:resizeHandles val="exact"/>
        </dgm:presLayoutVars>
      </dgm:prSet>
      <dgm:spPr/>
    </dgm:pt>
    <dgm:pt modelId="{596F97AB-5437-49CA-8FAC-A9D79D802DB7}" type="pres">
      <dgm:prSet presAssocID="{7192AC6B-2323-47F5-81EE-BCF54CB9DCF5}" presName="axisShape" presStyleLbl="bgShp" presStyleIdx="0" presStyleCnt="1"/>
      <dgm:spPr/>
    </dgm:pt>
    <dgm:pt modelId="{496EC805-45A8-4D1B-ADC2-274309368720}" type="pres">
      <dgm:prSet presAssocID="{7192AC6B-2323-47F5-81EE-BCF54CB9DCF5}" presName="rect1" presStyleLbl="node1" presStyleIdx="0" presStyleCnt="4">
        <dgm:presLayoutVars>
          <dgm:chMax val="0"/>
          <dgm:chPref val="0"/>
          <dgm:bulletEnabled val="1"/>
        </dgm:presLayoutVars>
      </dgm:prSet>
      <dgm:spPr/>
    </dgm:pt>
    <dgm:pt modelId="{1C27E3CF-10EA-4D84-BC5C-501B447CE4CA}" type="pres">
      <dgm:prSet presAssocID="{7192AC6B-2323-47F5-81EE-BCF54CB9DCF5}" presName="rect2" presStyleLbl="node1" presStyleIdx="1" presStyleCnt="4">
        <dgm:presLayoutVars>
          <dgm:chMax val="0"/>
          <dgm:chPref val="0"/>
          <dgm:bulletEnabled val="1"/>
        </dgm:presLayoutVars>
      </dgm:prSet>
      <dgm:spPr/>
    </dgm:pt>
    <dgm:pt modelId="{EC4A4D55-3C00-434D-B049-6C33E76F75CA}" type="pres">
      <dgm:prSet presAssocID="{7192AC6B-2323-47F5-81EE-BCF54CB9DCF5}" presName="rect3" presStyleLbl="node1" presStyleIdx="2" presStyleCnt="4">
        <dgm:presLayoutVars>
          <dgm:chMax val="0"/>
          <dgm:chPref val="0"/>
          <dgm:bulletEnabled val="1"/>
        </dgm:presLayoutVars>
      </dgm:prSet>
      <dgm:spPr/>
    </dgm:pt>
    <dgm:pt modelId="{A74A5FFD-50AD-42C5-A004-2C5CED8C0E24}" type="pres">
      <dgm:prSet presAssocID="{7192AC6B-2323-47F5-81EE-BCF54CB9DCF5}" presName="rect4" presStyleLbl="node1" presStyleIdx="3" presStyleCnt="4">
        <dgm:presLayoutVars>
          <dgm:chMax val="0"/>
          <dgm:chPref val="0"/>
          <dgm:bulletEnabled val="1"/>
        </dgm:presLayoutVars>
      </dgm:prSet>
      <dgm:spPr/>
    </dgm:pt>
  </dgm:ptLst>
  <dgm:cxnLst>
    <dgm:cxn modelId="{FBEF9E1F-2822-40FA-8944-93877CAF8567}" type="presOf" srcId="{1C46165F-421A-4182-9FA9-D244D309AB2A}" destId="{496EC805-45A8-4D1B-ADC2-274309368720}" srcOrd="0" destOrd="0" presId="urn:microsoft.com/office/officeart/2005/8/layout/matrix2"/>
    <dgm:cxn modelId="{E02CA12E-A261-4D2A-B8D9-BFB69BF604D6}" type="presOf" srcId="{B1CBA5FD-326D-4817-8B10-0AFD580ADA40}" destId="{A74A5FFD-50AD-42C5-A004-2C5CED8C0E24}" srcOrd="0" destOrd="0" presId="urn:microsoft.com/office/officeart/2005/8/layout/matrix2"/>
    <dgm:cxn modelId="{E446D844-D694-4B80-A5FA-418F7F3A7696}" type="presOf" srcId="{148BE2BD-F807-45DD-BC1D-5840AF7F3317}" destId="{1C27E3CF-10EA-4D84-BC5C-501B447CE4CA}" srcOrd="0" destOrd="0" presId="urn:microsoft.com/office/officeart/2005/8/layout/matrix2"/>
    <dgm:cxn modelId="{43210495-B35D-4A43-85E2-343F1D5A868D}" type="presOf" srcId="{E9A6B19F-E1B9-4114-8EF4-7D8F3A29CC7D}" destId="{EC4A4D55-3C00-434D-B049-6C33E76F75CA}" srcOrd="0" destOrd="0" presId="urn:microsoft.com/office/officeart/2005/8/layout/matrix2"/>
    <dgm:cxn modelId="{616849B0-C299-4A79-A8FF-FDD0210A4DE9}" srcId="{7192AC6B-2323-47F5-81EE-BCF54CB9DCF5}" destId="{1C46165F-421A-4182-9FA9-D244D309AB2A}" srcOrd="0" destOrd="0" parTransId="{F8B83BD1-AB87-429F-8319-DE8C2ED145B2}" sibTransId="{6ECC6BDF-26BF-4CB1-A033-5C8BD49AE6A7}"/>
    <dgm:cxn modelId="{80AD61B3-8880-443D-8FB7-90AEAB27F05E}" srcId="{7192AC6B-2323-47F5-81EE-BCF54CB9DCF5}" destId="{148BE2BD-F807-45DD-BC1D-5840AF7F3317}" srcOrd="1" destOrd="0" parTransId="{5D453118-0815-4D54-B0A9-631F350EEB1B}" sibTransId="{F50A413D-7C91-49D6-BC83-764988EC5089}"/>
    <dgm:cxn modelId="{5CFDD9DD-3FBA-44EF-BDF7-22655082F13B}" srcId="{7192AC6B-2323-47F5-81EE-BCF54CB9DCF5}" destId="{B1CBA5FD-326D-4817-8B10-0AFD580ADA40}" srcOrd="3" destOrd="0" parTransId="{9B2B051C-168D-4DAA-BE3F-F2D2E25BF218}" sibTransId="{358CC819-13F6-4D35-8B3C-0CDA5F3BBF6B}"/>
    <dgm:cxn modelId="{0E9063E6-6655-41EF-9CA0-7DD01B204032}" type="presOf" srcId="{7192AC6B-2323-47F5-81EE-BCF54CB9DCF5}" destId="{D012E912-007E-459A-918E-DFE9C0AFD9EB}" srcOrd="0" destOrd="0" presId="urn:microsoft.com/office/officeart/2005/8/layout/matrix2"/>
    <dgm:cxn modelId="{D0BC98F8-A381-446D-974D-8C91E9EDF83A}" srcId="{7192AC6B-2323-47F5-81EE-BCF54CB9DCF5}" destId="{E9A6B19F-E1B9-4114-8EF4-7D8F3A29CC7D}" srcOrd="2" destOrd="0" parTransId="{15C16CBA-DC0E-4502-A2AA-A1128F625DDB}" sibTransId="{497964CD-D11C-406D-8317-4107381DCCD2}"/>
    <dgm:cxn modelId="{980763D3-C9E6-4D47-A9FE-B346F92F49FD}" type="presParOf" srcId="{D012E912-007E-459A-918E-DFE9C0AFD9EB}" destId="{596F97AB-5437-49CA-8FAC-A9D79D802DB7}" srcOrd="0" destOrd="0" presId="urn:microsoft.com/office/officeart/2005/8/layout/matrix2"/>
    <dgm:cxn modelId="{DC43FC1C-B89D-4A62-8A7E-3D89D4079DCB}" type="presParOf" srcId="{D012E912-007E-459A-918E-DFE9C0AFD9EB}" destId="{496EC805-45A8-4D1B-ADC2-274309368720}" srcOrd="1" destOrd="0" presId="urn:microsoft.com/office/officeart/2005/8/layout/matrix2"/>
    <dgm:cxn modelId="{4F618722-4208-40E4-8C03-4A5BCEA0E500}" type="presParOf" srcId="{D012E912-007E-459A-918E-DFE9C0AFD9EB}" destId="{1C27E3CF-10EA-4D84-BC5C-501B447CE4CA}" srcOrd="2" destOrd="0" presId="urn:microsoft.com/office/officeart/2005/8/layout/matrix2"/>
    <dgm:cxn modelId="{E998C331-8F39-4CE1-BE57-5933496C70B8}" type="presParOf" srcId="{D012E912-007E-459A-918E-DFE9C0AFD9EB}" destId="{EC4A4D55-3C00-434D-B049-6C33E76F75CA}" srcOrd="3" destOrd="0" presId="urn:microsoft.com/office/officeart/2005/8/layout/matrix2"/>
    <dgm:cxn modelId="{DC0040EF-9927-483D-A9FC-78FE7EE0074C}" type="presParOf" srcId="{D012E912-007E-459A-918E-DFE9C0AFD9EB}" destId="{A74A5FFD-50AD-42C5-A004-2C5CED8C0E24}"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668FC-27CD-4F68-94B5-B700195A8C87}">
      <dsp:nvSpPr>
        <dsp:cNvPr id="0" name=""/>
        <dsp:cNvSpPr/>
      </dsp:nvSpPr>
      <dsp:spPr>
        <a:xfrm>
          <a:off x="3084620" y="1296066"/>
          <a:ext cx="4363904" cy="17229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Transaction claimed as a success of the new EU Single Supervisory Mechanism and of the operation of the EU Bank Recovery &amp; Resolution Directive (“BRRD”)</a:t>
          </a:r>
          <a:endParaRPr lang="en-GB" sz="1600" kern="1200" dirty="0"/>
        </a:p>
      </dsp:txBody>
      <dsp:txXfrm>
        <a:off x="3723699" y="1548386"/>
        <a:ext cx="3085746" cy="1218310"/>
      </dsp:txXfrm>
    </dsp:sp>
    <dsp:sp modelId="{9CF6267C-39E4-4A0C-8835-5038385B3546}">
      <dsp:nvSpPr>
        <dsp:cNvPr id="0" name=""/>
        <dsp:cNvSpPr/>
      </dsp:nvSpPr>
      <dsp:spPr>
        <a:xfrm rot="16200000">
          <a:off x="5219750" y="1238605"/>
          <a:ext cx="93644" cy="21277"/>
        </a:xfrm>
        <a:custGeom>
          <a:avLst/>
          <a:gdLst/>
          <a:ahLst/>
          <a:cxnLst/>
          <a:rect l="0" t="0" r="0" b="0"/>
          <a:pathLst>
            <a:path>
              <a:moveTo>
                <a:pt x="0" y="10638"/>
              </a:moveTo>
              <a:lnTo>
                <a:pt x="93644" y="106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264231" y="1246903"/>
        <a:ext cx="4682" cy="4682"/>
      </dsp:txXfrm>
    </dsp:sp>
    <dsp:sp modelId="{5494DD31-E1BA-4B18-A4B6-07C938196E0B}">
      <dsp:nvSpPr>
        <dsp:cNvPr id="0" name=""/>
        <dsp:cNvSpPr/>
      </dsp:nvSpPr>
      <dsp:spPr>
        <a:xfrm>
          <a:off x="3810982" y="-40625"/>
          <a:ext cx="2911179" cy="12430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SAN has acquired BPE for EUR1</a:t>
          </a:r>
          <a:endParaRPr lang="en-GB" sz="1600" kern="1200" dirty="0"/>
        </a:p>
      </dsp:txBody>
      <dsp:txXfrm>
        <a:off x="4237314" y="141415"/>
        <a:ext cx="2058515" cy="878967"/>
      </dsp:txXfrm>
    </dsp:sp>
    <dsp:sp modelId="{3F2A4C04-741B-43CE-9D82-8C86DA261ADD}">
      <dsp:nvSpPr>
        <dsp:cNvPr id="0" name=""/>
        <dsp:cNvSpPr/>
      </dsp:nvSpPr>
      <dsp:spPr>
        <a:xfrm rot="21491468">
          <a:off x="7441421" y="2068295"/>
          <a:ext cx="628503" cy="21277"/>
        </a:xfrm>
        <a:custGeom>
          <a:avLst/>
          <a:gdLst/>
          <a:ahLst/>
          <a:cxnLst/>
          <a:rect l="0" t="0" r="0" b="0"/>
          <a:pathLst>
            <a:path>
              <a:moveTo>
                <a:pt x="0" y="10638"/>
              </a:moveTo>
              <a:lnTo>
                <a:pt x="628503" y="106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7739960" y="2063221"/>
        <a:ext cx="31425" cy="31425"/>
      </dsp:txXfrm>
    </dsp:sp>
    <dsp:sp modelId="{6E56BD7A-339A-468A-9C0F-8731C6714EC2}">
      <dsp:nvSpPr>
        <dsp:cNvPr id="0" name=""/>
        <dsp:cNvSpPr/>
      </dsp:nvSpPr>
      <dsp:spPr>
        <a:xfrm>
          <a:off x="8069021" y="925354"/>
          <a:ext cx="2446578" cy="221010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SAN acquired all BPE’s assets and liabilities (secured and senior unsecured)</a:t>
          </a:r>
          <a:endParaRPr lang="en-GB" sz="1600" kern="1200" dirty="0"/>
        </a:p>
      </dsp:txBody>
      <dsp:txXfrm>
        <a:off x="8427314" y="1249016"/>
        <a:ext cx="1729992" cy="1562776"/>
      </dsp:txXfrm>
    </dsp:sp>
    <dsp:sp modelId="{22F0CC5B-54F4-4370-95FD-EB3530A63E67}">
      <dsp:nvSpPr>
        <dsp:cNvPr id="0" name=""/>
        <dsp:cNvSpPr/>
      </dsp:nvSpPr>
      <dsp:spPr>
        <a:xfrm rot="5400000">
          <a:off x="5235274" y="3039677"/>
          <a:ext cx="62596" cy="21277"/>
        </a:xfrm>
        <a:custGeom>
          <a:avLst/>
          <a:gdLst/>
          <a:ahLst/>
          <a:cxnLst/>
          <a:rect l="0" t="0" r="0" b="0"/>
          <a:pathLst>
            <a:path>
              <a:moveTo>
                <a:pt x="0" y="10638"/>
              </a:moveTo>
              <a:lnTo>
                <a:pt x="62596" y="106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5265007" y="3048750"/>
        <a:ext cx="3129" cy="3129"/>
      </dsp:txXfrm>
    </dsp:sp>
    <dsp:sp modelId="{748FB8F6-B878-4E0C-B844-22D8B0EE8E10}">
      <dsp:nvSpPr>
        <dsp:cNvPr id="0" name=""/>
        <dsp:cNvSpPr/>
      </dsp:nvSpPr>
      <dsp:spPr>
        <a:xfrm>
          <a:off x="3800392" y="3081614"/>
          <a:ext cx="2932361" cy="147468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BPE’s Shareholders’ Equity and all mezzanine and subordinated liabilities were expunged </a:t>
          </a:r>
          <a:endParaRPr lang="en-GB" sz="1600" kern="1200" dirty="0"/>
        </a:p>
      </dsp:txBody>
      <dsp:txXfrm>
        <a:off x="4229826" y="3297577"/>
        <a:ext cx="2073493" cy="1042763"/>
      </dsp:txXfrm>
    </dsp:sp>
    <dsp:sp modelId="{85366C0C-9D69-4CBB-B6BF-4562D97119D2}">
      <dsp:nvSpPr>
        <dsp:cNvPr id="0" name=""/>
        <dsp:cNvSpPr/>
      </dsp:nvSpPr>
      <dsp:spPr>
        <a:xfrm rot="10899476">
          <a:off x="2480861" y="2075096"/>
          <a:ext cx="609726" cy="21277"/>
        </a:xfrm>
        <a:custGeom>
          <a:avLst/>
          <a:gdLst/>
          <a:ahLst/>
          <a:cxnLst/>
          <a:rect l="0" t="0" r="0" b="0"/>
          <a:pathLst>
            <a:path>
              <a:moveTo>
                <a:pt x="0" y="10638"/>
              </a:moveTo>
              <a:lnTo>
                <a:pt x="609726" y="106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770481" y="2070492"/>
        <a:ext cx="30486" cy="30486"/>
      </dsp:txXfrm>
    </dsp:sp>
    <dsp:sp modelId="{0B748173-372B-47FF-97BD-8CEEE39EA07F}">
      <dsp:nvSpPr>
        <dsp:cNvPr id="0" name=""/>
        <dsp:cNvSpPr/>
      </dsp:nvSpPr>
      <dsp:spPr>
        <a:xfrm>
          <a:off x="0" y="957125"/>
          <a:ext cx="2481669" cy="21677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SAN now needs to launch a rights issue in order to replenish its own Shareholders’ Equity</a:t>
          </a:r>
          <a:endParaRPr lang="en-GB" sz="1600" kern="1200" dirty="0"/>
        </a:p>
      </dsp:txBody>
      <dsp:txXfrm>
        <a:off x="363432" y="1274590"/>
        <a:ext cx="1754805" cy="15328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7C5FF-895C-4EC6-AE39-DDF57B32DAD3}">
      <dsp:nvSpPr>
        <dsp:cNvPr id="0" name=""/>
        <dsp:cNvSpPr/>
      </dsp:nvSpPr>
      <dsp:spPr>
        <a:xfrm>
          <a:off x="3286" y="47644"/>
          <a:ext cx="3203971" cy="9602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Bail-in of unsecured creditors</a:t>
          </a:r>
        </a:p>
      </dsp:txBody>
      <dsp:txXfrm>
        <a:off x="3286" y="47644"/>
        <a:ext cx="3203971" cy="960293"/>
      </dsp:txXfrm>
    </dsp:sp>
    <dsp:sp modelId="{B4ADD225-48AF-4C9F-9769-9D5A431BE6A7}">
      <dsp:nvSpPr>
        <dsp:cNvPr id="0" name=""/>
        <dsp:cNvSpPr/>
      </dsp:nvSpPr>
      <dsp:spPr>
        <a:xfrm>
          <a:off x="3286" y="1007938"/>
          <a:ext cx="3203971" cy="31814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No bail-in of senior unsecured creditors for their deposits above EUR100,000, as should have been required under BRRD</a:t>
          </a:r>
          <a:endParaRPr lang="en-GB" sz="1900" kern="1200" dirty="0"/>
        </a:p>
      </dsp:txBody>
      <dsp:txXfrm>
        <a:off x="3286" y="1007938"/>
        <a:ext cx="3203971" cy="3181454"/>
      </dsp:txXfrm>
    </dsp:sp>
    <dsp:sp modelId="{C6B5C8E1-F792-47AC-9D0C-0DD75C74B15F}">
      <dsp:nvSpPr>
        <dsp:cNvPr id="0" name=""/>
        <dsp:cNvSpPr/>
      </dsp:nvSpPr>
      <dsp:spPr>
        <a:xfrm>
          <a:off x="3655814" y="47644"/>
          <a:ext cx="3203971" cy="9602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Other banks made to lodge alternative security at the ECB</a:t>
          </a:r>
        </a:p>
      </dsp:txBody>
      <dsp:txXfrm>
        <a:off x="3655814" y="47644"/>
        <a:ext cx="3203971" cy="960293"/>
      </dsp:txXfrm>
    </dsp:sp>
    <dsp:sp modelId="{1736C866-B2B9-40E1-AEBE-F0E90CB92E38}">
      <dsp:nvSpPr>
        <dsp:cNvPr id="0" name=""/>
        <dsp:cNvSpPr/>
      </dsp:nvSpPr>
      <dsp:spPr>
        <a:xfrm>
          <a:off x="3655814" y="1007938"/>
          <a:ext cx="3203971" cy="31814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No requirement by the ECB for borrowers who have pledged BPE bonds as collateral to replace them with different eligible bonds, or to face a liquidation of their positions (see Appendix 2 for the 70 BPE bonds that were eligible as collateral at the ECB as per 3 March 2017)</a:t>
          </a:r>
          <a:endParaRPr lang="en-GB" sz="1900" kern="1200" dirty="0"/>
        </a:p>
      </dsp:txBody>
      <dsp:txXfrm>
        <a:off x="3655814" y="1007938"/>
        <a:ext cx="3203971" cy="3181454"/>
      </dsp:txXfrm>
    </dsp:sp>
    <dsp:sp modelId="{4B91C631-009D-42B0-8D4A-4DDA05DBE4FA}">
      <dsp:nvSpPr>
        <dsp:cNvPr id="0" name=""/>
        <dsp:cNvSpPr/>
      </dsp:nvSpPr>
      <dsp:spPr>
        <a:xfrm>
          <a:off x="7308342" y="47644"/>
          <a:ext cx="3203971" cy="96029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GB" sz="1900" kern="1200" dirty="0"/>
            <a:t>BPE is defaulted on its ECB loans and ECB sells BPE’s collateral</a:t>
          </a:r>
        </a:p>
      </dsp:txBody>
      <dsp:txXfrm>
        <a:off x="7308342" y="47644"/>
        <a:ext cx="3203971" cy="960293"/>
      </dsp:txXfrm>
    </dsp:sp>
    <dsp:sp modelId="{10AFDAA9-B287-4DB3-9B26-542B0D2EA9A7}">
      <dsp:nvSpPr>
        <dsp:cNvPr id="0" name=""/>
        <dsp:cNvSpPr/>
      </dsp:nvSpPr>
      <dsp:spPr>
        <a:xfrm>
          <a:off x="7308342" y="1007938"/>
          <a:ext cx="3203971" cy="31814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BPE’s own loans from the ECB were not called in default, and the ECB did not have to liquidate the collateral it holds against BPE’s loans</a:t>
          </a:r>
          <a:endParaRPr lang="en-GB" sz="1900" kern="1200" dirty="0"/>
        </a:p>
      </dsp:txBody>
      <dsp:txXfrm>
        <a:off x="7308342" y="1007938"/>
        <a:ext cx="3203971" cy="31814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DDA824-4EC4-4D13-9E54-7032819B8F58}">
      <dsp:nvSpPr>
        <dsp:cNvPr id="0" name=""/>
        <dsp:cNvSpPr/>
      </dsp:nvSpPr>
      <dsp:spPr>
        <a:xfrm rot="16200000">
          <a:off x="1569640" y="-1569640"/>
          <a:ext cx="2118519" cy="52578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SAN cannot have carried out detailed Due Diligence on the BPE loan portfolio</a:t>
          </a:r>
          <a:endParaRPr lang="en-GB" sz="2400" kern="1200" dirty="0"/>
        </a:p>
      </dsp:txBody>
      <dsp:txXfrm rot="5400000">
        <a:off x="0" y="0"/>
        <a:ext cx="5257800" cy="1588889"/>
      </dsp:txXfrm>
    </dsp:sp>
    <dsp:sp modelId="{8B2CF3F0-C853-4E49-9526-54C63ADF5F92}">
      <dsp:nvSpPr>
        <dsp:cNvPr id="0" name=""/>
        <dsp:cNvSpPr/>
      </dsp:nvSpPr>
      <dsp:spPr>
        <a:xfrm>
          <a:off x="5257800" y="0"/>
          <a:ext cx="5257800" cy="211851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SAN has taken a punt on whether the assets it has acquired are worth more than, less than, or the same as the liabilities its has taken onto itself</a:t>
          </a:r>
          <a:endParaRPr lang="en-GB" sz="2400" kern="1200" dirty="0"/>
        </a:p>
      </dsp:txBody>
      <dsp:txXfrm>
        <a:off x="5257800" y="0"/>
        <a:ext cx="5257800" cy="1588889"/>
      </dsp:txXfrm>
    </dsp:sp>
    <dsp:sp modelId="{5E727B0F-BD19-4278-BD5B-2E2E65BCF2B4}">
      <dsp:nvSpPr>
        <dsp:cNvPr id="0" name=""/>
        <dsp:cNvSpPr/>
      </dsp:nvSpPr>
      <dsp:spPr>
        <a:xfrm rot="10800000">
          <a:off x="0" y="2118519"/>
          <a:ext cx="5257800" cy="2118519"/>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SAN will stretch its own capital ratios. It must launch a rights issue. Even that will only be adequate if it succeeds in selling off half of BPE’s Real Estate loans</a:t>
          </a:r>
          <a:endParaRPr lang="en-GB" sz="2200" kern="1200" dirty="0"/>
        </a:p>
      </dsp:txBody>
      <dsp:txXfrm rot="10800000">
        <a:off x="0" y="2648148"/>
        <a:ext cx="5257800" cy="1588889"/>
      </dsp:txXfrm>
    </dsp:sp>
    <dsp:sp modelId="{2FD91644-C5ED-4A47-ADFD-F74B5C96B934}">
      <dsp:nvSpPr>
        <dsp:cNvPr id="0" name=""/>
        <dsp:cNvSpPr/>
      </dsp:nvSpPr>
      <dsp:spPr>
        <a:xfrm rot="5400000">
          <a:off x="6827440" y="548878"/>
          <a:ext cx="2118519" cy="5257800"/>
        </a:xfrm>
        <a:prstGeom prst="round1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The BPE assets are mainly Real Estate loans, and SAN aims to sell of half of them within 18 months</a:t>
          </a:r>
          <a:endParaRPr lang="en-GB" sz="2400" kern="1200" dirty="0"/>
        </a:p>
      </dsp:txBody>
      <dsp:txXfrm rot="-5400000">
        <a:off x="5257800" y="2648148"/>
        <a:ext cx="5257800" cy="1588889"/>
      </dsp:txXfrm>
    </dsp:sp>
    <dsp:sp modelId="{4C86D620-8662-4394-8DAA-AF6E9053D009}">
      <dsp:nvSpPr>
        <dsp:cNvPr id="0" name=""/>
        <dsp:cNvSpPr/>
      </dsp:nvSpPr>
      <dsp:spPr>
        <a:xfrm>
          <a:off x="3177209" y="1504122"/>
          <a:ext cx="4161180" cy="1228793"/>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This is a shotgun wedding in which SAN has been forced by the Banco </a:t>
          </a:r>
          <a:r>
            <a:rPr lang="en-US" sz="1800" kern="1200" dirty="0" err="1"/>
            <a:t>d’Espana</a:t>
          </a:r>
          <a:r>
            <a:rPr lang="en-US" sz="1800" kern="1200" dirty="0"/>
            <a:t> – as an agent of the ECB – to act as white knight for a failing bank</a:t>
          </a:r>
          <a:endParaRPr lang="en-GB" sz="1800" kern="1200" dirty="0"/>
        </a:p>
      </dsp:txBody>
      <dsp:txXfrm>
        <a:off x="3237194" y="1564107"/>
        <a:ext cx="4041210" cy="11088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67C5FF-895C-4EC6-AE39-DDF57B32DAD3}">
      <dsp:nvSpPr>
        <dsp:cNvPr id="0" name=""/>
        <dsp:cNvSpPr/>
      </dsp:nvSpPr>
      <dsp:spPr>
        <a:xfrm>
          <a:off x="3286" y="28525"/>
          <a:ext cx="3203971" cy="7303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t>Monte </a:t>
          </a:r>
          <a:r>
            <a:rPr lang="en-GB" sz="2000" kern="1200" dirty="0" err="1"/>
            <a:t>dei</a:t>
          </a:r>
          <a:r>
            <a:rPr lang="en-GB" sz="2000" kern="1200" dirty="0"/>
            <a:t> </a:t>
          </a:r>
          <a:r>
            <a:rPr lang="en-GB" sz="2000" kern="1200" dirty="0" err="1"/>
            <a:t>Paschi</a:t>
          </a:r>
          <a:r>
            <a:rPr lang="en-GB" sz="2000" kern="1200" dirty="0"/>
            <a:t> di Siena</a:t>
          </a:r>
        </a:p>
      </dsp:txBody>
      <dsp:txXfrm>
        <a:off x="3286" y="28525"/>
        <a:ext cx="3203971" cy="730347"/>
      </dsp:txXfrm>
    </dsp:sp>
    <dsp:sp modelId="{B4ADD225-48AF-4C9F-9769-9D5A431BE6A7}">
      <dsp:nvSpPr>
        <dsp:cNvPr id="0" name=""/>
        <dsp:cNvSpPr/>
      </dsp:nvSpPr>
      <dsp:spPr>
        <a:xfrm>
          <a:off x="3286" y="758873"/>
          <a:ext cx="3203971" cy="34496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Italian government supposedly to inject EUR20 billion</a:t>
          </a:r>
          <a:endParaRPr lang="en-GB" sz="2000" kern="1200" dirty="0"/>
        </a:p>
        <a:p>
          <a:pPr marL="228600" lvl="1" indent="-228600" algn="l" defTabSz="889000">
            <a:lnSpc>
              <a:spcPct val="90000"/>
            </a:lnSpc>
            <a:spcBef>
              <a:spcPct val="0"/>
            </a:spcBef>
            <a:spcAft>
              <a:spcPct val="15000"/>
            </a:spcAft>
            <a:buChar char="•"/>
          </a:pPr>
          <a:r>
            <a:rPr lang="en-US" sz="2000" kern="1200" dirty="0"/>
            <a:t>But then the Italian government goes even further out of compliance with the Fiscal Stability Treaty</a:t>
          </a:r>
          <a:endParaRPr lang="en-GB" sz="2000" kern="1200" dirty="0"/>
        </a:p>
      </dsp:txBody>
      <dsp:txXfrm>
        <a:off x="3286" y="758873"/>
        <a:ext cx="3203971" cy="3449639"/>
      </dsp:txXfrm>
    </dsp:sp>
    <dsp:sp modelId="{C6B5C8E1-F792-47AC-9D0C-0DD75C74B15F}">
      <dsp:nvSpPr>
        <dsp:cNvPr id="0" name=""/>
        <dsp:cNvSpPr/>
      </dsp:nvSpPr>
      <dsp:spPr>
        <a:xfrm>
          <a:off x="3655814" y="28525"/>
          <a:ext cx="3203971" cy="7303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t>UniCredit</a:t>
          </a:r>
        </a:p>
      </dsp:txBody>
      <dsp:txXfrm>
        <a:off x="3655814" y="28525"/>
        <a:ext cx="3203971" cy="730347"/>
      </dsp:txXfrm>
    </dsp:sp>
    <dsp:sp modelId="{1736C866-B2B9-40E1-AEBE-F0E90CB92E38}">
      <dsp:nvSpPr>
        <dsp:cNvPr id="0" name=""/>
        <dsp:cNvSpPr/>
      </dsp:nvSpPr>
      <dsp:spPr>
        <a:xfrm>
          <a:off x="3655814" y="758873"/>
          <a:ext cx="3203971" cy="34496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Completed a deep-discount rights issue</a:t>
          </a:r>
        </a:p>
        <a:p>
          <a:pPr marL="228600" lvl="1" indent="-228600" algn="l" defTabSz="889000">
            <a:lnSpc>
              <a:spcPct val="90000"/>
            </a:lnSpc>
            <a:spcBef>
              <a:spcPct val="0"/>
            </a:spcBef>
            <a:spcAft>
              <a:spcPct val="15000"/>
            </a:spcAft>
            <a:buChar char="•"/>
          </a:pPr>
          <a:r>
            <a:rPr lang="en-GB" sz="2000" kern="1200" dirty="0"/>
            <a:t>Proceeds entirely used up to write down bad loans</a:t>
          </a:r>
        </a:p>
        <a:p>
          <a:pPr marL="228600" lvl="1" indent="-228600" algn="l" defTabSz="889000">
            <a:lnSpc>
              <a:spcPct val="90000"/>
            </a:lnSpc>
            <a:spcBef>
              <a:spcPct val="0"/>
            </a:spcBef>
            <a:spcAft>
              <a:spcPct val="15000"/>
            </a:spcAft>
            <a:buChar char="•"/>
          </a:pPr>
          <a:r>
            <a:rPr lang="en-GB" sz="2000" kern="1200" dirty="0"/>
            <a:t>Barely compliant with Basel III capital adequacy</a:t>
          </a:r>
        </a:p>
        <a:p>
          <a:pPr marL="228600" lvl="1" indent="-228600" algn="l" defTabSz="889000">
            <a:lnSpc>
              <a:spcPct val="90000"/>
            </a:lnSpc>
            <a:spcBef>
              <a:spcPct val="0"/>
            </a:spcBef>
            <a:spcAft>
              <a:spcPct val="15000"/>
            </a:spcAft>
            <a:buChar char="•"/>
          </a:pPr>
          <a:r>
            <a:rPr lang="en-GB" sz="2000" kern="1200" dirty="0"/>
            <a:t>Has had to drop out of rendering assistance to other Italian banks</a:t>
          </a:r>
        </a:p>
      </dsp:txBody>
      <dsp:txXfrm>
        <a:off x="3655814" y="758873"/>
        <a:ext cx="3203971" cy="3449639"/>
      </dsp:txXfrm>
    </dsp:sp>
    <dsp:sp modelId="{4B91C631-009D-42B0-8D4A-4DDA05DBE4FA}">
      <dsp:nvSpPr>
        <dsp:cNvPr id="0" name=""/>
        <dsp:cNvSpPr/>
      </dsp:nvSpPr>
      <dsp:spPr>
        <a:xfrm>
          <a:off x="7308342" y="28525"/>
          <a:ext cx="3203971" cy="73034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GB" sz="2000" kern="1200" dirty="0"/>
            <a:t>Veneto Banca and Banca </a:t>
          </a:r>
          <a:r>
            <a:rPr lang="en-GB" sz="2000" kern="1200" dirty="0" err="1"/>
            <a:t>Popolare</a:t>
          </a:r>
          <a:r>
            <a:rPr lang="en-GB" sz="2000" kern="1200" dirty="0"/>
            <a:t> di Vicenza</a:t>
          </a:r>
        </a:p>
      </dsp:txBody>
      <dsp:txXfrm>
        <a:off x="7308342" y="28525"/>
        <a:ext cx="3203971" cy="730347"/>
      </dsp:txXfrm>
    </dsp:sp>
    <dsp:sp modelId="{10AFDAA9-B287-4DB3-9B26-542B0D2EA9A7}">
      <dsp:nvSpPr>
        <dsp:cNvPr id="0" name=""/>
        <dsp:cNvSpPr/>
      </dsp:nvSpPr>
      <dsp:spPr>
        <a:xfrm>
          <a:off x="7308342" y="758873"/>
          <a:ext cx="3203971" cy="344963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Second round of bailout of these two banks, whose combined loss in 2016 was EUR3.4 billion</a:t>
          </a:r>
          <a:endParaRPr lang="en-GB" sz="2000" kern="1200" dirty="0"/>
        </a:p>
        <a:p>
          <a:pPr marL="228600" lvl="1" indent="-228600" algn="l" defTabSz="889000">
            <a:lnSpc>
              <a:spcPct val="90000"/>
            </a:lnSpc>
            <a:spcBef>
              <a:spcPct val="0"/>
            </a:spcBef>
            <a:spcAft>
              <a:spcPct val="15000"/>
            </a:spcAft>
            <a:buChar char="•"/>
          </a:pPr>
          <a:r>
            <a:rPr lang="en-GB" sz="2000" kern="1200" dirty="0"/>
            <a:t>Intesa is “buying” them by receiving EUR5 billion in cash and a promise of EUR12 billion of Republic of Italy guarantees on securitisations of toxic assets</a:t>
          </a:r>
        </a:p>
      </dsp:txBody>
      <dsp:txXfrm>
        <a:off x="7308342" y="758873"/>
        <a:ext cx="3203971" cy="344963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78920A-3DE8-4CA3-8FEF-604D443DD8CD}">
      <dsp:nvSpPr>
        <dsp:cNvPr id="0" name=""/>
        <dsp:cNvSpPr/>
      </dsp:nvSpPr>
      <dsp:spPr>
        <a:xfrm>
          <a:off x="1342837" y="-24946"/>
          <a:ext cx="4396770" cy="4396770"/>
        </a:xfrm>
        <a:prstGeom prst="circularArrow">
          <a:avLst>
            <a:gd name="adj1" fmla="val 5274"/>
            <a:gd name="adj2" fmla="val 312630"/>
            <a:gd name="adj3" fmla="val 13814512"/>
            <a:gd name="adj4" fmla="val 17373478"/>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042588-FB71-46BB-9550-E27EDD0AEB59}">
      <dsp:nvSpPr>
        <dsp:cNvPr id="0" name=""/>
        <dsp:cNvSpPr/>
      </dsp:nvSpPr>
      <dsp:spPr>
        <a:xfrm>
          <a:off x="2514604" y="-86424"/>
          <a:ext cx="2053236" cy="11756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most likely outcome is the very one that that EU’s new framework of tests was designed to avoid</a:t>
          </a:r>
          <a:endParaRPr lang="en-GB" sz="1400" kern="1200" dirty="0"/>
        </a:p>
      </dsp:txBody>
      <dsp:txXfrm>
        <a:off x="2571995" y="-29033"/>
        <a:ext cx="1938454" cy="1060883"/>
      </dsp:txXfrm>
    </dsp:sp>
    <dsp:sp modelId="{47D11BE7-9190-4B0F-BD0C-5E66279B2593}">
      <dsp:nvSpPr>
        <dsp:cNvPr id="0" name=""/>
        <dsp:cNvSpPr/>
      </dsp:nvSpPr>
      <dsp:spPr>
        <a:xfrm>
          <a:off x="4567778" y="1124591"/>
          <a:ext cx="1656262" cy="8281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Spain and Italy have one “white knight” each left: BBVA and Intesa</a:t>
          </a:r>
          <a:endParaRPr lang="en-GB" sz="1400" kern="1200" dirty="0"/>
        </a:p>
      </dsp:txBody>
      <dsp:txXfrm>
        <a:off x="4608204" y="1165017"/>
        <a:ext cx="1575410" cy="747279"/>
      </dsp:txXfrm>
    </dsp:sp>
    <dsp:sp modelId="{8A62EB5A-E1D3-4051-8037-7D070FF3A2A8}">
      <dsp:nvSpPr>
        <dsp:cNvPr id="0" name=""/>
        <dsp:cNvSpPr/>
      </dsp:nvSpPr>
      <dsp:spPr>
        <a:xfrm>
          <a:off x="4357271" y="2312657"/>
          <a:ext cx="2239466" cy="1208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“White knights” (and their shareholders) have to be willing to fall on their own </a:t>
          </a:r>
          <a:r>
            <a:rPr lang="en-US" sz="1300" kern="1200" dirty="0"/>
            <a:t>swords</a:t>
          </a:r>
          <a:endParaRPr lang="en-GB" sz="1300" kern="1200" dirty="0"/>
        </a:p>
      </dsp:txBody>
      <dsp:txXfrm>
        <a:off x="4416277" y="2371663"/>
        <a:ext cx="2121454" cy="1090728"/>
      </dsp:txXfrm>
    </dsp:sp>
    <dsp:sp modelId="{7AD3BD81-087B-4DA2-B340-B71209EBE082}">
      <dsp:nvSpPr>
        <dsp:cNvPr id="0" name=""/>
        <dsp:cNvSpPr/>
      </dsp:nvSpPr>
      <dsp:spPr>
        <a:xfrm>
          <a:off x="2842296" y="3654701"/>
          <a:ext cx="1656262" cy="8281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After that the Spanish and Italian cupboards are bare</a:t>
          </a:r>
          <a:endParaRPr lang="en-GB" sz="1400" kern="1200" dirty="0"/>
        </a:p>
      </dsp:txBody>
      <dsp:txXfrm>
        <a:off x="2882722" y="3695127"/>
        <a:ext cx="1575410" cy="747279"/>
      </dsp:txXfrm>
    </dsp:sp>
    <dsp:sp modelId="{9F8B6EEC-A566-4ECD-936D-CEF93ABD6E10}">
      <dsp:nvSpPr>
        <dsp:cNvPr id="0" name=""/>
        <dsp:cNvSpPr/>
      </dsp:nvSpPr>
      <dsp:spPr>
        <a:xfrm>
          <a:off x="774863" y="2306661"/>
          <a:ext cx="2092009" cy="1203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other countries under pressure have no “white knights” available at all</a:t>
          </a:r>
          <a:endParaRPr lang="en-GB" sz="1400" kern="1200" dirty="0"/>
        </a:p>
      </dsp:txBody>
      <dsp:txXfrm>
        <a:off x="833600" y="2365398"/>
        <a:ext cx="1974535" cy="1085767"/>
      </dsp:txXfrm>
    </dsp:sp>
    <dsp:sp modelId="{0ECC16DF-50CA-4046-B738-58EE49BEFC6B}">
      <dsp:nvSpPr>
        <dsp:cNvPr id="0" name=""/>
        <dsp:cNvSpPr/>
      </dsp:nvSpPr>
      <dsp:spPr>
        <a:xfrm>
          <a:off x="999414" y="1158086"/>
          <a:ext cx="1656262" cy="8281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next fallback is direct government assistance</a:t>
          </a:r>
          <a:endParaRPr lang="en-GB" sz="1400" kern="1200" dirty="0"/>
        </a:p>
      </dsp:txBody>
      <dsp:txXfrm>
        <a:off x="1039840" y="1198512"/>
        <a:ext cx="1575410" cy="7472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6F97AB-5437-49CA-8FAC-A9D79D802DB7}">
      <dsp:nvSpPr>
        <dsp:cNvPr id="0" name=""/>
        <dsp:cNvSpPr/>
      </dsp:nvSpPr>
      <dsp:spPr>
        <a:xfrm>
          <a:off x="1256810" y="0"/>
          <a:ext cx="4237038" cy="42370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6EC805-45A8-4D1B-ADC2-274309368720}">
      <dsp:nvSpPr>
        <dsp:cNvPr id="0" name=""/>
        <dsp:cNvSpPr/>
      </dsp:nvSpPr>
      <dsp:spPr>
        <a:xfrm>
          <a:off x="1532217" y="275407"/>
          <a:ext cx="1694815" cy="16948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Lists of substantial banks in each EU Member State and their financial ratios as compared to BPE’s</a:t>
          </a:r>
          <a:endParaRPr lang="en-GB" sz="1400" kern="1200" dirty="0"/>
        </a:p>
      </dsp:txBody>
      <dsp:txXfrm>
        <a:off x="1614951" y="358141"/>
        <a:ext cx="1529347" cy="1529347"/>
      </dsp:txXfrm>
    </dsp:sp>
    <dsp:sp modelId="{1C27E3CF-10EA-4D84-BC5C-501B447CE4CA}">
      <dsp:nvSpPr>
        <dsp:cNvPr id="0" name=""/>
        <dsp:cNvSpPr/>
      </dsp:nvSpPr>
      <dsp:spPr>
        <a:xfrm>
          <a:off x="3523625" y="275407"/>
          <a:ext cx="1694815" cy="16948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Compilation of an “At Risk” list of the institutions with ratios the same or worse than BPE’s</a:t>
          </a:r>
          <a:endParaRPr lang="en-GB" sz="1400" kern="1200" dirty="0"/>
        </a:p>
      </dsp:txBody>
      <dsp:txXfrm>
        <a:off x="3606359" y="358141"/>
        <a:ext cx="1529347" cy="1529347"/>
      </dsp:txXfrm>
    </dsp:sp>
    <dsp:sp modelId="{EC4A4D55-3C00-434D-B049-6C33E76F75CA}">
      <dsp:nvSpPr>
        <dsp:cNvPr id="0" name=""/>
        <dsp:cNvSpPr/>
      </dsp:nvSpPr>
      <dsp:spPr>
        <a:xfrm>
          <a:off x="1532217" y="2266815"/>
          <a:ext cx="1694815" cy="16948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Capacity and legality for government support if (</a:t>
          </a:r>
          <a:r>
            <a:rPr lang="en-US" sz="1200" kern="1200" dirty="0" err="1"/>
            <a:t>i</a:t>
          </a:r>
          <a:r>
            <a:rPr lang="en-US" sz="1200" kern="1200" dirty="0"/>
            <a:t>) no “white knight” is available or (ii) the “white knight” turns into a “black knight” and has to be rescued</a:t>
          </a:r>
          <a:endParaRPr lang="en-GB" sz="1200" kern="1200" dirty="0"/>
        </a:p>
      </dsp:txBody>
      <dsp:txXfrm>
        <a:off x="1614951" y="2349549"/>
        <a:ext cx="1529347" cy="1529347"/>
      </dsp:txXfrm>
    </dsp:sp>
    <dsp:sp modelId="{A74A5FFD-50AD-42C5-A004-2C5CED8C0E24}">
      <dsp:nvSpPr>
        <dsp:cNvPr id="0" name=""/>
        <dsp:cNvSpPr/>
      </dsp:nvSpPr>
      <dsp:spPr>
        <a:xfrm>
          <a:off x="3523625" y="2266815"/>
          <a:ext cx="1694815" cy="16948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List of “white knight” candidates per country</a:t>
          </a:r>
          <a:endParaRPr lang="en-GB" sz="1600" kern="1200" dirty="0"/>
        </a:p>
      </dsp:txBody>
      <dsp:txXfrm>
        <a:off x="3606359" y="2349549"/>
        <a:ext cx="1529347" cy="152934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0188" y="1122363"/>
            <a:ext cx="9144000" cy="2387600"/>
          </a:xfrm>
        </p:spPr>
        <p:txBody>
          <a:bodyPr anchor="b">
            <a:normAutofit/>
          </a:bodyPr>
          <a:lstStyle>
            <a:lvl1pPr algn="l">
              <a:defRPr sz="4000"/>
            </a:lvl1pPr>
          </a:lstStyle>
          <a:p>
            <a:r>
              <a:rPr lang="en-US" dirty="0"/>
              <a:t>Click to edit Master title style</a:t>
            </a:r>
          </a:p>
        </p:txBody>
      </p:sp>
      <p:sp>
        <p:nvSpPr>
          <p:cNvPr id="3" name="Subtitle 2"/>
          <p:cNvSpPr>
            <a:spLocks noGrp="1"/>
          </p:cNvSpPr>
          <p:nvPr>
            <p:ph type="subTitle" idx="1"/>
          </p:nvPr>
        </p:nvSpPr>
        <p:spPr>
          <a:xfrm>
            <a:off x="840188" y="3832528"/>
            <a:ext cx="9144000" cy="1425271"/>
          </a:xfrm>
        </p:spPr>
        <p:txBody>
          <a:bodyPr lIns="0" tIns="0" rIns="0" bIns="0"/>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39320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1868A76-6315-F549-ADDA-981A26B4B419}" type="slidenum">
              <a:rPr lang="en-US" smtClean="0"/>
              <a:t>‹#›</a:t>
            </a:fld>
            <a:endParaRPr lang="en-US"/>
          </a:p>
        </p:txBody>
      </p:sp>
    </p:spTree>
    <p:extLst>
      <p:ext uri="{BB962C8B-B14F-4D97-AF65-F5344CB8AC3E}">
        <p14:creationId xmlns:p14="http://schemas.microsoft.com/office/powerpoint/2010/main" val="1232788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470991"/>
            <a:ext cx="2628900" cy="4412974"/>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1470991"/>
            <a:ext cx="7734300" cy="4548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1868A76-6315-F549-ADDA-981A26B4B419}" type="slidenum">
              <a:rPr lang="en-US" smtClean="0"/>
              <a:t>‹#›</a:t>
            </a:fld>
            <a:endParaRPr lang="en-US"/>
          </a:p>
        </p:txBody>
      </p:sp>
    </p:spTree>
    <p:extLst>
      <p:ext uri="{BB962C8B-B14F-4D97-AF65-F5344CB8AC3E}">
        <p14:creationId xmlns:p14="http://schemas.microsoft.com/office/powerpoint/2010/main" val="55190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1868A76-6315-F549-ADDA-981A26B4B419}" type="slidenum">
              <a:rPr lang="en-US" smtClean="0"/>
              <a:t>‹#›</a:t>
            </a:fld>
            <a:endParaRPr lang="en-US"/>
          </a:p>
        </p:txBody>
      </p:sp>
    </p:spTree>
    <p:extLst>
      <p:ext uri="{BB962C8B-B14F-4D97-AF65-F5344CB8AC3E}">
        <p14:creationId xmlns:p14="http://schemas.microsoft.com/office/powerpoint/2010/main" val="121400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lIns="0" tIns="0" rIns="0" bIns="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E1868A76-6315-F549-ADDA-981A26B4B419}" type="slidenum">
              <a:rPr lang="en-US" smtClean="0"/>
              <a:t>‹#›</a:t>
            </a:fld>
            <a:endParaRPr lang="en-US"/>
          </a:p>
        </p:txBody>
      </p:sp>
    </p:spTree>
    <p:extLst>
      <p:ext uri="{BB962C8B-B14F-4D97-AF65-F5344CB8AC3E}">
        <p14:creationId xmlns:p14="http://schemas.microsoft.com/office/powerpoint/2010/main" val="54445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E1868A76-6315-F549-ADDA-981A26B4B419}" type="slidenum">
              <a:rPr lang="en-US" smtClean="0"/>
              <a:t>‹#›</a:t>
            </a:fld>
            <a:endParaRPr lang="en-US"/>
          </a:p>
        </p:txBody>
      </p:sp>
    </p:spTree>
    <p:extLst>
      <p:ext uri="{BB962C8B-B14F-4D97-AF65-F5344CB8AC3E}">
        <p14:creationId xmlns:p14="http://schemas.microsoft.com/office/powerpoint/2010/main" val="30383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5617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5617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E1868A76-6315-F549-ADDA-981A26B4B419}" type="slidenum">
              <a:rPr lang="en-US" smtClean="0"/>
              <a:t>‹#›</a:t>
            </a:fld>
            <a:endParaRPr lang="en-US"/>
          </a:p>
        </p:txBody>
      </p:sp>
      <p:sp>
        <p:nvSpPr>
          <p:cNvPr id="10" name="Title 1"/>
          <p:cNvSpPr txBox="1">
            <a:spLocks/>
          </p:cNvSpPr>
          <p:nvPr userDrawn="1"/>
        </p:nvSpPr>
        <p:spPr>
          <a:xfrm>
            <a:off x="838200" y="594442"/>
            <a:ext cx="9291762" cy="690098"/>
          </a:xfrm>
          <a:prstGeom prst="rect">
            <a:avLst/>
          </a:prstGeom>
        </p:spPr>
        <p:txBody>
          <a:bodyPr vert="horz" lIns="0" tIns="46800" rIns="0" bIns="45720" rtlCol="0" anchor="ctr">
            <a:normAutofit/>
          </a:bodyPr>
          <a:lstStyle>
            <a:lvl1pPr algn="l" defTabSz="914400" rtl="0" eaLnBrk="1" latinLnBrk="0" hangingPunct="1">
              <a:lnSpc>
                <a:spcPct val="90000"/>
              </a:lnSpc>
              <a:spcBef>
                <a:spcPct val="0"/>
              </a:spcBef>
              <a:buNone/>
              <a:defRPr sz="3600" b="1" u="none" kern="1200" baseline="0">
                <a:solidFill>
                  <a:schemeClr val="accent1"/>
                </a:solidFill>
                <a:uFill>
                  <a:solidFill>
                    <a:schemeClr val="accent1"/>
                  </a:solidFill>
                </a:uFill>
                <a:latin typeface="+mj-lt"/>
                <a:ea typeface="+mj-ea"/>
                <a:cs typeface="+mj-cs"/>
              </a:defRPr>
            </a:lvl1pPr>
          </a:lstStyle>
          <a:p>
            <a:r>
              <a:rPr lang="en-US"/>
              <a:t>Click to edit Master title style</a:t>
            </a:r>
          </a:p>
        </p:txBody>
      </p:sp>
    </p:spTree>
    <p:extLst>
      <p:ext uri="{BB962C8B-B14F-4D97-AF65-F5344CB8AC3E}">
        <p14:creationId xmlns:p14="http://schemas.microsoft.com/office/powerpoint/2010/main" val="201954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1868A76-6315-F549-ADDA-981A26B4B419}" type="slidenum">
              <a:rPr lang="en-US" smtClean="0"/>
              <a:t>‹#›</a:t>
            </a:fld>
            <a:endParaRPr lang="en-US"/>
          </a:p>
        </p:txBody>
      </p:sp>
    </p:spTree>
    <p:extLst>
      <p:ext uri="{BB962C8B-B14F-4D97-AF65-F5344CB8AC3E}">
        <p14:creationId xmlns:p14="http://schemas.microsoft.com/office/powerpoint/2010/main" val="1503051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1868A76-6315-F549-ADDA-981A26B4B419}" type="slidenum">
              <a:rPr lang="en-US" smtClean="0"/>
              <a:t>‹#›</a:t>
            </a:fld>
            <a:endParaRPr lang="en-US"/>
          </a:p>
        </p:txBody>
      </p:sp>
      <p:sp>
        <p:nvSpPr>
          <p:cNvPr id="5" name="Title 1"/>
          <p:cNvSpPr>
            <a:spLocks noGrp="1"/>
          </p:cNvSpPr>
          <p:nvPr>
            <p:ph type="title"/>
          </p:nvPr>
        </p:nvSpPr>
        <p:spPr>
          <a:xfrm>
            <a:off x="838200" y="594442"/>
            <a:ext cx="9291762" cy="690098"/>
          </a:xfrm>
        </p:spPr>
        <p:txBody>
          <a:bodyPr/>
          <a:lstStyle/>
          <a:p>
            <a:r>
              <a:rPr lang="en-US"/>
              <a:t>Click to edit Master title style</a:t>
            </a:r>
          </a:p>
        </p:txBody>
      </p:sp>
    </p:spTree>
    <p:extLst>
      <p:ext uri="{BB962C8B-B14F-4D97-AF65-F5344CB8AC3E}">
        <p14:creationId xmlns:p14="http://schemas.microsoft.com/office/powerpoint/2010/main" val="93304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459145"/>
            <a:ext cx="6172200" cy="440190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1459146"/>
            <a:ext cx="3932237" cy="44098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1868A76-6315-F549-ADDA-981A26B4B419}" type="slidenum">
              <a:rPr lang="en-US" smtClean="0"/>
              <a:t>‹#›</a:t>
            </a:fld>
            <a:endParaRPr lang="en-US"/>
          </a:p>
        </p:txBody>
      </p:sp>
      <p:sp>
        <p:nvSpPr>
          <p:cNvPr id="8" name="Title 1"/>
          <p:cNvSpPr>
            <a:spLocks noGrp="1"/>
          </p:cNvSpPr>
          <p:nvPr>
            <p:ph type="title"/>
          </p:nvPr>
        </p:nvSpPr>
        <p:spPr>
          <a:xfrm>
            <a:off x="838200" y="594442"/>
            <a:ext cx="9291762" cy="690098"/>
          </a:xfrm>
        </p:spPr>
        <p:txBody>
          <a:bodyPr/>
          <a:lstStyle/>
          <a:p>
            <a:r>
              <a:rPr lang="en-US"/>
              <a:t>Click to edit Master title style</a:t>
            </a:r>
          </a:p>
        </p:txBody>
      </p:sp>
    </p:spTree>
    <p:extLst>
      <p:ext uri="{BB962C8B-B14F-4D97-AF65-F5344CB8AC3E}">
        <p14:creationId xmlns:p14="http://schemas.microsoft.com/office/powerpoint/2010/main" val="721925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447137"/>
            <a:ext cx="6172200" cy="44139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1447137"/>
            <a:ext cx="3932237" cy="44218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1868A76-6315-F549-ADDA-981A26B4B419}" type="slidenum">
              <a:rPr lang="en-US" smtClean="0"/>
              <a:t>‹#›</a:t>
            </a:fld>
            <a:endParaRPr lang="en-US"/>
          </a:p>
        </p:txBody>
      </p:sp>
      <p:sp>
        <p:nvSpPr>
          <p:cNvPr id="8" name="Title 1"/>
          <p:cNvSpPr>
            <a:spLocks noGrp="1"/>
          </p:cNvSpPr>
          <p:nvPr>
            <p:ph type="title"/>
          </p:nvPr>
        </p:nvSpPr>
        <p:spPr>
          <a:xfrm>
            <a:off x="838200" y="594442"/>
            <a:ext cx="9291762" cy="690098"/>
          </a:xfrm>
        </p:spPr>
        <p:txBody>
          <a:bodyPr/>
          <a:lstStyle/>
          <a:p>
            <a:r>
              <a:rPr lang="en-US"/>
              <a:t>Click to edit Master title style</a:t>
            </a:r>
          </a:p>
        </p:txBody>
      </p:sp>
    </p:spTree>
    <p:extLst>
      <p:ext uri="{BB962C8B-B14F-4D97-AF65-F5344CB8AC3E}">
        <p14:creationId xmlns:p14="http://schemas.microsoft.com/office/powerpoint/2010/main" val="12145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594442"/>
            <a:ext cx="9291762" cy="690098"/>
          </a:xfrm>
          <a:prstGeom prst="rect">
            <a:avLst/>
          </a:prstGeom>
        </p:spPr>
        <p:txBody>
          <a:bodyPr vert="horz" lIns="0" tIns="46800" rIns="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48411"/>
            <a:ext cx="10515600" cy="4236845"/>
          </a:xfrm>
          <a:prstGeom prst="rect">
            <a:avLst/>
          </a:prstGeom>
          <a:ln>
            <a:noFill/>
          </a:ln>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0360550" y="594441"/>
            <a:ext cx="138286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68A76-6315-F549-ADDA-981A26B4B419}" type="slidenum">
              <a:rPr lang="en-US" smtClean="0"/>
              <a:t>‹#›</a:t>
            </a:fld>
            <a:endParaRPr lang="en-US"/>
          </a:p>
        </p:txBody>
      </p:sp>
      <p:pic>
        <p:nvPicPr>
          <p:cNvPr id="7" name="Picture 6"/>
          <p:cNvPicPr/>
          <p:nvPr userDrawn="1"/>
        </p:nvPicPr>
        <p:blipFill>
          <a:blip r:embed="rId13">
            <a:extLst>
              <a:ext uri="{28A0092B-C50C-407E-A947-70E740481C1C}">
                <a14:useLocalDpi xmlns:a14="http://schemas.microsoft.com/office/drawing/2010/main" val="0"/>
              </a:ext>
            </a:extLst>
          </a:blip>
          <a:stretch>
            <a:fillRect/>
          </a:stretch>
        </p:blipFill>
        <p:spPr>
          <a:xfrm>
            <a:off x="10256216" y="6064567"/>
            <a:ext cx="1487198" cy="519869"/>
          </a:xfrm>
          <a:prstGeom prst="rect">
            <a:avLst/>
          </a:prstGeom>
        </p:spPr>
      </p:pic>
      <p:cxnSp>
        <p:nvCxnSpPr>
          <p:cNvPr id="9" name="Straight Connector 8"/>
          <p:cNvCxnSpPr/>
          <p:nvPr userDrawn="1"/>
        </p:nvCxnSpPr>
        <p:spPr>
          <a:xfrm>
            <a:off x="838199" y="1335819"/>
            <a:ext cx="10905215"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38200" y="6122505"/>
            <a:ext cx="9291762"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199" y="6173786"/>
            <a:ext cx="9291763" cy="0"/>
          </a:xfrm>
          <a:prstGeom prst="line">
            <a:avLst/>
          </a:prstGeom>
          <a:ln w="127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txBox="1">
            <a:spLocks/>
          </p:cNvSpPr>
          <p:nvPr userDrawn="1"/>
        </p:nvSpPr>
        <p:spPr>
          <a:xfrm>
            <a:off x="838199" y="6265580"/>
            <a:ext cx="2103783" cy="365125"/>
          </a:xfrm>
          <a:prstGeom prst="rect">
            <a:avLst/>
          </a:prstGeom>
        </p:spPr>
        <p:txBody>
          <a:bodyPr vert="horz" lIns="0" tIns="0" rIns="0" bIns="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900" dirty="0"/>
              <a:t>© 2017 </a:t>
            </a:r>
            <a:r>
              <a:rPr lang="en-US" sz="900" dirty="0" err="1"/>
              <a:t>Lyddon</a:t>
            </a:r>
            <a:r>
              <a:rPr lang="en-US" sz="900" dirty="0"/>
              <a:t> Consulting</a:t>
            </a:r>
          </a:p>
        </p:txBody>
      </p:sp>
    </p:spTree>
    <p:extLst>
      <p:ext uri="{BB962C8B-B14F-4D97-AF65-F5344CB8AC3E}">
        <p14:creationId xmlns:p14="http://schemas.microsoft.com/office/powerpoint/2010/main" val="1477544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600" b="1" u="none" kern="1200" baseline="0">
          <a:solidFill>
            <a:schemeClr val="accent1"/>
          </a:solidFill>
          <a:uFill>
            <a:solidFill>
              <a:schemeClr val="accent1"/>
            </a:solidFill>
          </a:u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brexitpapers.uk/"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Santander’s takeover of Banco Popular </a:t>
            </a:r>
            <a:r>
              <a:rPr lang="en-US" dirty="0" err="1"/>
              <a:t>Espanol</a:t>
            </a:r>
            <a:r>
              <a:rPr lang="en-US" dirty="0"/>
              <a:t>: harbinger of the meltdown of the European banking system</a:t>
            </a:r>
            <a:br>
              <a:rPr lang="en-US" dirty="0"/>
            </a:br>
            <a:r>
              <a:rPr lang="en-US" sz="3200" dirty="0">
                <a:solidFill>
                  <a:srgbClr val="0085B4"/>
                </a:solidFill>
              </a:rPr>
              <a:t>Briefing Paper written by Bob Lyddon</a:t>
            </a:r>
          </a:p>
        </p:txBody>
      </p:sp>
      <p:sp>
        <p:nvSpPr>
          <p:cNvPr id="3" name="Subtitle 2"/>
          <p:cNvSpPr>
            <a:spLocks noGrp="1"/>
          </p:cNvSpPr>
          <p:nvPr>
            <p:ph type="subTitle" idx="1"/>
          </p:nvPr>
        </p:nvSpPr>
        <p:spPr/>
        <p:txBody>
          <a:bodyPr/>
          <a:lstStyle/>
          <a:p>
            <a:r>
              <a:rPr lang="it-IT" dirty="0">
                <a:solidFill>
                  <a:srgbClr val="0085B4"/>
                </a:solidFill>
              </a:rPr>
              <a:t>London 30 June 2017</a:t>
            </a:r>
            <a:endParaRPr lang="en-US" dirty="0">
              <a:solidFill>
                <a:srgbClr val="0085B4"/>
              </a:solidFill>
            </a:endParaRPr>
          </a:p>
        </p:txBody>
      </p:sp>
    </p:spTree>
    <p:extLst>
      <p:ext uri="{BB962C8B-B14F-4D97-AF65-F5344CB8AC3E}">
        <p14:creationId xmlns:p14="http://schemas.microsoft.com/office/powerpoint/2010/main" val="941498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Summary of parallels with 2008</a:t>
            </a:r>
          </a:p>
        </p:txBody>
      </p:sp>
      <p:sp>
        <p:nvSpPr>
          <p:cNvPr id="3" name="Content Placeholder 2"/>
          <p:cNvSpPr>
            <a:spLocks noGrp="1"/>
          </p:cNvSpPr>
          <p:nvPr>
            <p:ph idx="1"/>
          </p:nvPr>
        </p:nvSpPr>
        <p:spPr/>
        <p:txBody>
          <a:bodyPr>
            <a:normAutofit fontScale="85000" lnSpcReduction="10000"/>
          </a:bodyPr>
          <a:lstStyle/>
          <a:p>
            <a:r>
              <a:rPr lang="en-US" dirty="0"/>
              <a:t>A major solvent, domestic bank is being used by the authorities to:</a:t>
            </a:r>
          </a:p>
          <a:p>
            <a:pPr marL="914400" lvl="1" indent="-457200">
              <a:buFont typeface="+mj-lt"/>
              <a:buAutoNum type="arabicPeriod"/>
            </a:pPr>
            <a:r>
              <a:rPr lang="en-US" dirty="0"/>
              <a:t>Bail out another large domestic player with problems in Real Estate loans</a:t>
            </a:r>
          </a:p>
          <a:p>
            <a:pPr marL="914400" lvl="1" indent="-457200">
              <a:buFont typeface="+mj-lt"/>
              <a:buAutoNum type="arabicPeriod"/>
            </a:pPr>
            <a:r>
              <a:rPr lang="en-US" dirty="0"/>
              <a:t>Avoid a systemic meltdown caused by the liquidation of very large amounts of collateral into an unreceptive market</a:t>
            </a:r>
          </a:p>
          <a:p>
            <a:r>
              <a:rPr lang="en-US" dirty="0"/>
              <a:t>The only substantive difference is that, in the case of SAN/BPE, the loser out of the systemic meltdown would have been the ECB itself, because:</a:t>
            </a:r>
          </a:p>
          <a:p>
            <a:pPr marL="914400" lvl="1" indent="-457200">
              <a:buFont typeface="+mj-lt"/>
              <a:buAutoNum type="arabicPeriod"/>
            </a:pPr>
            <a:r>
              <a:rPr lang="en-US" dirty="0"/>
              <a:t>Its Quantitative Easing operations have allowed commercial banks to take out large loans</a:t>
            </a:r>
          </a:p>
          <a:p>
            <a:pPr marL="914400" lvl="1" indent="-457200">
              <a:buFont typeface="+mj-lt"/>
              <a:buAutoNum type="arabicPeriod"/>
            </a:pPr>
            <a:r>
              <a:rPr lang="en-US" dirty="0"/>
              <a:t>The loans are </a:t>
            </a:r>
            <a:r>
              <a:rPr lang="en-US" dirty="0" err="1"/>
              <a:t>collateralised</a:t>
            </a:r>
            <a:r>
              <a:rPr lang="en-US" dirty="0"/>
              <a:t>, but the collateral list runs to 30,000 bond issues</a:t>
            </a:r>
          </a:p>
          <a:p>
            <a:pPr marL="914400" lvl="1" indent="-457200">
              <a:buFont typeface="+mj-lt"/>
              <a:buAutoNum type="arabicPeriod"/>
            </a:pPr>
            <a:r>
              <a:rPr lang="en-US" dirty="0"/>
              <a:t>The list includes bonds issued by other banks, and includes RMBS</a:t>
            </a:r>
          </a:p>
          <a:p>
            <a:pPr marL="914400" lvl="1" indent="-457200">
              <a:buFont typeface="+mj-lt"/>
              <a:buAutoNum type="arabicPeriod"/>
            </a:pPr>
            <a:r>
              <a:rPr lang="en-US" dirty="0"/>
              <a:t>The loans and their security are therefore not independent of one another: the ECB runs a major Correlation Risk of a type that it forbids commercial banks from running</a:t>
            </a:r>
          </a:p>
          <a:p>
            <a:pPr marL="914400" lvl="1" indent="-457200">
              <a:buFont typeface="+mj-lt"/>
              <a:buAutoNum type="arabicPeriod"/>
            </a:pPr>
            <a:r>
              <a:rPr lang="en-US" dirty="0"/>
              <a:t>The ECB’s security margin (“haircut”) is also inadequate, and does not reflect the credit and market risks of the bonds it has accepted as collateral</a:t>
            </a:r>
          </a:p>
        </p:txBody>
      </p:sp>
    </p:spTree>
    <p:extLst>
      <p:ext uri="{BB962C8B-B14F-4D97-AF65-F5344CB8AC3E}">
        <p14:creationId xmlns:p14="http://schemas.microsoft.com/office/powerpoint/2010/main" val="422320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B4"/>
                </a:solidFill>
              </a:rPr>
              <a:t>Worrying indicators from BPE’s demise</a:t>
            </a:r>
            <a:endParaRPr lang="en-GB"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57999773"/>
              </p:ext>
            </p:extLst>
          </p:nvPr>
        </p:nvGraphicFramePr>
        <p:xfrm>
          <a:off x="838200" y="1825625"/>
          <a:ext cx="5181600" cy="246888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20000"/>
                    </a:ext>
                  </a:extLst>
                </a:gridCol>
              </a:tblGrid>
              <a:tr h="370840">
                <a:tc>
                  <a:txBody>
                    <a:bodyPr/>
                    <a:lstStyle/>
                    <a:p>
                      <a:pPr algn="ctr"/>
                      <a:r>
                        <a:rPr lang="en-GB" dirty="0"/>
                        <a:t>The new EU framework</a:t>
                      </a:r>
                      <a:r>
                        <a:rPr lang="en-GB" baseline="0" dirty="0"/>
                        <a:t> for EU banking supervision completely failed</a:t>
                      </a:r>
                      <a:endParaRPr lang="en-GB"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BPE passed its European Banking Authority stress tests</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BPE has never been identified as a bank requiring extra capital, or as non-compliant with the new EU banking tests of liquidity, leverage, net stable funding and so on</a:t>
                      </a:r>
                    </a:p>
                  </a:txBody>
                  <a:tcPr/>
                </a:tc>
                <a:extLst>
                  <a:ext uri="{0D108BD9-81ED-4DB2-BD59-A6C34878D82A}">
                    <a16:rowId xmlns:a16="http://schemas.microsoft.com/office/drawing/2014/main" val="10002"/>
                  </a:ext>
                </a:extLst>
              </a:tr>
            </a:tbl>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3700291511"/>
              </p:ext>
            </p:extLst>
          </p:nvPr>
        </p:nvGraphicFramePr>
        <p:xfrm>
          <a:off x="6172200" y="1825625"/>
          <a:ext cx="5181600" cy="329184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20000"/>
                    </a:ext>
                  </a:extLst>
                </a:gridCol>
              </a:tblGrid>
              <a:tr h="370840">
                <a:tc>
                  <a:txBody>
                    <a:bodyPr/>
                    <a:lstStyle/>
                    <a:p>
                      <a:pPr algn="ctr"/>
                      <a:r>
                        <a:rPr lang="en-GB" dirty="0"/>
                        <a:t>ECB’s lending to commercial banks is in reality unsecured and its haircuts are inadequate</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The haircuts assigned to BPE’s bonds by</a:t>
                      </a:r>
                      <a:r>
                        <a:rPr lang="en-US" sz="1800" baseline="0" dirty="0"/>
                        <a:t> the ECB (see Appendix 2) are commensurate with a bank in good standing, not one in deep distress</a:t>
                      </a:r>
                      <a:endParaRPr lang="en-US" sz="18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It has been proved that the ECB’s loans are improperly </a:t>
                      </a:r>
                      <a:r>
                        <a:rPr lang="en-US" sz="1800" dirty="0" err="1"/>
                        <a:t>collateralised</a:t>
                      </a:r>
                      <a:r>
                        <a:rPr lang="en-US" sz="1800" dirty="0"/>
                        <a:t>, because the ECB could not exercise its supposed rights to either (</a:t>
                      </a:r>
                      <a:r>
                        <a:rPr lang="en-US" sz="1800" dirty="0" err="1"/>
                        <a:t>i</a:t>
                      </a:r>
                      <a:r>
                        <a:rPr lang="en-US" sz="1800" dirty="0"/>
                        <a:t>) request different collateral, or (ii) default a borrower and liquidate the pledged collateral, without triggering a systemic meltdown</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10241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6C92"/>
                </a:solidFill>
              </a:rPr>
              <a:t>Bank restructurings proceeding in Italy</a:t>
            </a:r>
            <a:endParaRPr lang="en-GB" dirty="0">
              <a:solidFill>
                <a:srgbClr val="006C9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6431662"/>
              </p:ext>
            </p:extLst>
          </p:nvPr>
        </p:nvGraphicFramePr>
        <p:xfrm>
          <a:off x="838200" y="1447800"/>
          <a:ext cx="10515600"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117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85B4"/>
                </a:solidFill>
              </a:rPr>
              <a:t>Failure of the new EU framework for European banking</a:t>
            </a:r>
          </a:p>
        </p:txBody>
      </p:sp>
      <p:sp>
        <p:nvSpPr>
          <p:cNvPr id="3" name="Content Placeholder 2"/>
          <p:cNvSpPr>
            <a:spLocks noGrp="1"/>
          </p:cNvSpPr>
          <p:nvPr>
            <p:ph idx="1"/>
          </p:nvPr>
        </p:nvSpPr>
        <p:spPr>
          <a:xfrm>
            <a:off x="679174" y="1735256"/>
            <a:ext cx="10515600" cy="4236845"/>
          </a:xfrm>
        </p:spPr>
        <p:txBody>
          <a:bodyPr>
            <a:normAutofit/>
          </a:bodyPr>
          <a:lstStyle/>
          <a:p>
            <a:r>
              <a:rPr lang="en-US" sz="2400" dirty="0"/>
              <a:t>The only test that has really been passed is a test of the efficacy of the new EU framework of tests for avoiding the insolvency of banks</a:t>
            </a:r>
          </a:p>
          <a:p>
            <a:r>
              <a:rPr lang="en-US" sz="2400" dirty="0"/>
              <a:t>The EU framework has passed the “</a:t>
            </a:r>
            <a:r>
              <a:rPr lang="en-US" sz="2400" b="1" dirty="0"/>
              <a:t>chocolate fireguard</a:t>
            </a:r>
            <a:r>
              <a:rPr lang="en-US" sz="2400" dirty="0"/>
              <a:t>” test:</a:t>
            </a:r>
          </a:p>
          <a:p>
            <a:pPr marL="914400" lvl="1" indent="-457200">
              <a:buFont typeface="+mj-lt"/>
              <a:buAutoNum type="arabicPeriod"/>
            </a:pPr>
            <a:r>
              <a:rPr lang="en-US" dirty="0"/>
              <a:t>It failed to give early warning of BPE’s difficulties</a:t>
            </a:r>
          </a:p>
          <a:p>
            <a:pPr marL="914400" lvl="1" indent="-457200">
              <a:buFont typeface="+mj-lt"/>
              <a:buAutoNum type="arabicPeriod"/>
            </a:pPr>
            <a:r>
              <a:rPr lang="en-US" dirty="0"/>
              <a:t>Its provisions for how the resolve a bank like BPE would have caused a systemic meltdown on account of the eligibility of BPE bonds within the ECB’s Qualitative Easing </a:t>
            </a:r>
            <a:r>
              <a:rPr lang="en-US" dirty="0" err="1"/>
              <a:t>programme</a:t>
            </a:r>
            <a:endParaRPr lang="en-US" dirty="0"/>
          </a:p>
          <a:p>
            <a:pPr marL="914400" lvl="1" indent="-457200">
              <a:buFont typeface="+mj-lt"/>
              <a:buAutoNum type="arabicPeriod"/>
            </a:pPr>
            <a:r>
              <a:rPr lang="en-US" dirty="0"/>
              <a:t>The ECB actually increased taxpayer exposure on BPE by enabling other banks to borrow against pledged BPE bonds with a haircut of as little as 1%: commensurate with a government borrower, not a tottering mortgage bank</a:t>
            </a:r>
          </a:p>
        </p:txBody>
      </p:sp>
    </p:spTree>
    <p:extLst>
      <p:ext uri="{BB962C8B-B14F-4D97-AF65-F5344CB8AC3E}">
        <p14:creationId xmlns:p14="http://schemas.microsoft.com/office/powerpoint/2010/main" val="1365044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Where to go from here?</a:t>
            </a:r>
          </a:p>
        </p:txBody>
      </p:sp>
      <p:sp>
        <p:nvSpPr>
          <p:cNvPr id="3" name="Content Placeholder 2"/>
          <p:cNvSpPr>
            <a:spLocks noGrp="1"/>
          </p:cNvSpPr>
          <p:nvPr>
            <p:ph idx="1"/>
          </p:nvPr>
        </p:nvSpPr>
        <p:spPr/>
        <p:txBody>
          <a:bodyPr>
            <a:normAutofit fontScale="85000" lnSpcReduction="10000"/>
          </a:bodyPr>
          <a:lstStyle/>
          <a:p>
            <a:r>
              <a:rPr lang="en-US" dirty="0"/>
              <a:t>It is absolutely clear that there is no political will to subject consumer and business depositors of banks to a bail-in of deposits above EUR100,000, as the BRRD requires</a:t>
            </a:r>
          </a:p>
          <a:p>
            <a:r>
              <a:rPr lang="en-US" dirty="0"/>
              <a:t>Now we can also see that this provision would badly damage the European Investment Bank because it is a senior unsecured depositor into most large EU banks under its SME loan </a:t>
            </a:r>
            <a:r>
              <a:rPr lang="en-US" dirty="0" err="1"/>
              <a:t>programmes</a:t>
            </a:r>
            <a:endParaRPr lang="en-US" dirty="0"/>
          </a:p>
          <a:p>
            <a:r>
              <a:rPr lang="en-US" dirty="0"/>
              <a:t>If, instead of banks being equipped to resolve and recover themselves as BRRD intends, the template is for them to be bought out by large, domestic and solvent competitor banks, this raises a number of questions:</a:t>
            </a:r>
          </a:p>
          <a:p>
            <a:pPr marL="914400" lvl="1" indent="-457200">
              <a:buFont typeface="+mj-lt"/>
              <a:buAutoNum type="arabicPeriod"/>
            </a:pPr>
            <a:r>
              <a:rPr lang="en-US" dirty="0"/>
              <a:t>How many other banks in Spain may need this support?</a:t>
            </a:r>
          </a:p>
          <a:p>
            <a:pPr marL="914400" lvl="1" indent="-457200">
              <a:buFont typeface="+mj-lt"/>
              <a:buAutoNum type="arabicPeriod"/>
            </a:pPr>
            <a:r>
              <a:rPr lang="en-US" dirty="0"/>
              <a:t>How many banks in Italy, Portugal, Ireland, Cyprus and Greece may need it too?</a:t>
            </a:r>
          </a:p>
          <a:p>
            <a:pPr marL="914400" lvl="1" indent="-457200">
              <a:buFont typeface="+mj-lt"/>
              <a:buAutoNum type="arabicPeriod"/>
            </a:pPr>
            <a:r>
              <a:rPr lang="en-US" dirty="0"/>
              <a:t>How many “white knights” are available?</a:t>
            </a:r>
          </a:p>
          <a:p>
            <a:pPr marL="914400" lvl="1" indent="-457200">
              <a:buFont typeface="+mj-lt"/>
              <a:buAutoNum type="arabicPeriod"/>
            </a:pPr>
            <a:r>
              <a:rPr lang="en-US" dirty="0"/>
              <a:t>Who steps in when there are none, or when the “white knights” become “black knights”?</a:t>
            </a:r>
          </a:p>
        </p:txBody>
      </p:sp>
    </p:spTree>
    <p:extLst>
      <p:ext uri="{BB962C8B-B14F-4D97-AF65-F5344CB8AC3E}">
        <p14:creationId xmlns:p14="http://schemas.microsoft.com/office/powerpoint/2010/main" val="376174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0085B4"/>
                </a:solidFill>
              </a:rPr>
              <a:t>The UK’s “white knights” and “black knights” in 2007-9</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0044125"/>
              </p:ext>
            </p:extLst>
          </p:nvPr>
        </p:nvGraphicFramePr>
        <p:xfrm>
          <a:off x="685800" y="1557130"/>
          <a:ext cx="10876722" cy="4318000"/>
        </p:xfrm>
        <a:graphic>
          <a:graphicData uri="http://schemas.openxmlformats.org/drawingml/2006/table">
            <a:tbl>
              <a:tblPr firstRow="1" bandRow="1">
                <a:tableStyleId>{5C22544A-7EE6-4342-B048-85BDC9FD1C3A}</a:tableStyleId>
              </a:tblPr>
              <a:tblGrid>
                <a:gridCol w="2792857">
                  <a:extLst>
                    <a:ext uri="{9D8B030D-6E8A-4147-A177-3AD203B41FA5}">
                      <a16:colId xmlns:a16="http://schemas.microsoft.com/office/drawing/2014/main" val="20000"/>
                    </a:ext>
                  </a:extLst>
                </a:gridCol>
                <a:gridCol w="2271981">
                  <a:extLst>
                    <a:ext uri="{9D8B030D-6E8A-4147-A177-3AD203B41FA5}">
                      <a16:colId xmlns:a16="http://schemas.microsoft.com/office/drawing/2014/main" val="20001"/>
                    </a:ext>
                  </a:extLst>
                </a:gridCol>
                <a:gridCol w="5811884">
                  <a:extLst>
                    <a:ext uri="{9D8B030D-6E8A-4147-A177-3AD203B41FA5}">
                      <a16:colId xmlns:a16="http://schemas.microsoft.com/office/drawing/2014/main" val="20002"/>
                    </a:ext>
                  </a:extLst>
                </a:gridCol>
              </a:tblGrid>
              <a:tr h="370840">
                <a:tc>
                  <a:txBody>
                    <a:bodyPr/>
                    <a:lstStyle/>
                    <a:p>
                      <a:pPr algn="ctr"/>
                      <a:r>
                        <a:rPr lang="en-GB" dirty="0"/>
                        <a:t>Original institution</a:t>
                      </a:r>
                    </a:p>
                  </a:txBody>
                  <a:tcPr/>
                </a:tc>
                <a:tc>
                  <a:txBody>
                    <a:bodyPr/>
                    <a:lstStyle/>
                    <a:p>
                      <a:pPr algn="ctr"/>
                      <a:r>
                        <a:rPr lang="en-GB" dirty="0"/>
                        <a:t>White knight</a:t>
                      </a:r>
                    </a:p>
                  </a:txBody>
                  <a:tcPr/>
                </a:tc>
                <a:tc>
                  <a:txBody>
                    <a:bodyPr/>
                    <a:lstStyle/>
                    <a:p>
                      <a:pPr algn="ctr"/>
                      <a:r>
                        <a:rPr lang="en-GB" dirty="0"/>
                        <a:t>Outcome</a:t>
                      </a:r>
                    </a:p>
                  </a:txBody>
                  <a:tcPr/>
                </a:tc>
                <a:extLst>
                  <a:ext uri="{0D108BD9-81ED-4DB2-BD59-A6C34878D82A}">
                    <a16:rowId xmlns:a16="http://schemas.microsoft.com/office/drawing/2014/main" val="10000"/>
                  </a:ext>
                </a:extLst>
              </a:tr>
              <a:tr h="370840">
                <a:tc>
                  <a:txBody>
                    <a:bodyPr/>
                    <a:lstStyle/>
                    <a:p>
                      <a:r>
                        <a:rPr lang="en-GB" dirty="0"/>
                        <a:t>Bradford &amp; Bingley</a:t>
                      </a:r>
                    </a:p>
                  </a:txBody>
                  <a:tcPr/>
                </a:tc>
                <a:tc>
                  <a:txBody>
                    <a:bodyPr/>
                    <a:lstStyle/>
                    <a:p>
                      <a:r>
                        <a:rPr lang="en-GB" dirty="0"/>
                        <a:t>SAN</a:t>
                      </a:r>
                    </a:p>
                  </a:txBody>
                  <a:tcPr/>
                </a:tc>
                <a:tc>
                  <a:txBody>
                    <a:bodyPr/>
                    <a:lstStyle/>
                    <a:p>
                      <a:r>
                        <a:rPr lang="en-GB" dirty="0"/>
                        <a:t>Digested by SAN UK over time</a:t>
                      </a:r>
                    </a:p>
                  </a:txBody>
                  <a:tcPr/>
                </a:tc>
                <a:extLst>
                  <a:ext uri="{0D108BD9-81ED-4DB2-BD59-A6C34878D82A}">
                    <a16:rowId xmlns:a16="http://schemas.microsoft.com/office/drawing/2014/main" val="10001"/>
                  </a:ext>
                </a:extLst>
              </a:tr>
              <a:tr h="370840">
                <a:tc>
                  <a:txBody>
                    <a:bodyPr/>
                    <a:lstStyle/>
                    <a:p>
                      <a:r>
                        <a:rPr lang="en-GB" dirty="0"/>
                        <a:t>Alliance &amp; Leicester</a:t>
                      </a:r>
                    </a:p>
                  </a:txBody>
                  <a:tcPr/>
                </a:tc>
                <a:tc>
                  <a:txBody>
                    <a:bodyPr/>
                    <a:lstStyle/>
                    <a:p>
                      <a:r>
                        <a:rPr lang="en-GB" dirty="0"/>
                        <a:t>SAN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Digested by SAN UK over time</a:t>
                      </a:r>
                    </a:p>
                  </a:txBody>
                  <a:tcPr/>
                </a:tc>
                <a:extLst>
                  <a:ext uri="{0D108BD9-81ED-4DB2-BD59-A6C34878D82A}">
                    <a16:rowId xmlns:a16="http://schemas.microsoft.com/office/drawing/2014/main" val="10002"/>
                  </a:ext>
                </a:extLst>
              </a:tr>
              <a:tr h="370840">
                <a:tc>
                  <a:txBody>
                    <a:bodyPr/>
                    <a:lstStyle/>
                    <a:p>
                      <a:r>
                        <a:rPr lang="en-GB" dirty="0"/>
                        <a:t>HBOS</a:t>
                      </a:r>
                    </a:p>
                  </a:txBody>
                  <a:tcPr/>
                </a:tc>
                <a:tc>
                  <a:txBody>
                    <a:bodyPr/>
                    <a:lstStyle/>
                    <a:p>
                      <a:r>
                        <a:rPr lang="en-GB" dirty="0"/>
                        <a:t>Lloyds</a:t>
                      </a:r>
                    </a:p>
                  </a:txBody>
                  <a:tcPr/>
                </a:tc>
                <a:tc>
                  <a:txBody>
                    <a:bodyPr/>
                    <a:lstStyle/>
                    <a:p>
                      <a:r>
                        <a:rPr lang="en-GB" dirty="0"/>
                        <a:t>Too big and too bad to swallow</a:t>
                      </a:r>
                    </a:p>
                    <a:p>
                      <a:r>
                        <a:rPr lang="en-GB" dirty="0"/>
                        <a:t>Lloyds became a “black knight” and needed government</a:t>
                      </a:r>
                      <a:r>
                        <a:rPr lang="en-GB" baseline="0" dirty="0"/>
                        <a:t> support</a:t>
                      </a:r>
                      <a:endParaRPr lang="en-GB" dirty="0"/>
                    </a:p>
                  </a:txBody>
                  <a:tcPr/>
                </a:tc>
                <a:extLst>
                  <a:ext uri="{0D108BD9-81ED-4DB2-BD59-A6C34878D82A}">
                    <a16:rowId xmlns:a16="http://schemas.microsoft.com/office/drawing/2014/main" val="10003"/>
                  </a:ext>
                </a:extLst>
              </a:tr>
              <a:tr h="370840">
                <a:tc>
                  <a:txBody>
                    <a:bodyPr/>
                    <a:lstStyle/>
                    <a:p>
                      <a:r>
                        <a:rPr lang="en-GB" dirty="0"/>
                        <a:t>Britannia</a:t>
                      </a:r>
                    </a:p>
                  </a:txBody>
                  <a:tcPr/>
                </a:tc>
                <a:tc>
                  <a:txBody>
                    <a:bodyPr/>
                    <a:lstStyle/>
                    <a:p>
                      <a:r>
                        <a:rPr lang="en-GB" dirty="0"/>
                        <a:t>Co-Operative Bank</a:t>
                      </a:r>
                    </a:p>
                  </a:txBody>
                  <a:tcPr/>
                </a:tc>
                <a:tc>
                  <a:txBody>
                    <a:bodyPr/>
                    <a:lstStyle/>
                    <a:p>
                      <a:r>
                        <a:rPr lang="en-GB" dirty="0"/>
                        <a:t>Co-Op has become</a:t>
                      </a:r>
                      <a:r>
                        <a:rPr lang="en-GB" baseline="0" dirty="0"/>
                        <a:t> a “black knight”, crippled by the Britannia bad loan book</a:t>
                      </a:r>
                      <a:endParaRPr lang="en-GB" dirty="0"/>
                    </a:p>
                  </a:txBody>
                  <a:tcPr/>
                </a:tc>
                <a:extLst>
                  <a:ext uri="{0D108BD9-81ED-4DB2-BD59-A6C34878D82A}">
                    <a16:rowId xmlns:a16="http://schemas.microsoft.com/office/drawing/2014/main" val="10004"/>
                  </a:ext>
                </a:extLst>
              </a:tr>
              <a:tr h="370840">
                <a:tc>
                  <a:txBody>
                    <a:bodyPr/>
                    <a:lstStyle/>
                    <a:p>
                      <a:r>
                        <a:rPr lang="en-GB" dirty="0"/>
                        <a:t>ABN-</a:t>
                      </a:r>
                      <a:r>
                        <a:rPr lang="en-GB" dirty="0" err="1"/>
                        <a:t>Amro</a:t>
                      </a:r>
                      <a:endParaRPr lang="en-GB" dirty="0"/>
                    </a:p>
                  </a:txBody>
                  <a:tcPr/>
                </a:tc>
                <a:tc>
                  <a:txBody>
                    <a:bodyPr/>
                    <a:lstStyle/>
                    <a:p>
                      <a:r>
                        <a:rPr lang="en-GB" dirty="0"/>
                        <a:t>RBS</a:t>
                      </a:r>
                    </a:p>
                  </a:txBody>
                  <a:tcPr/>
                </a:tc>
                <a:tc>
                  <a:txBody>
                    <a:bodyPr/>
                    <a:lstStyle/>
                    <a:p>
                      <a:r>
                        <a:rPr lang="en-GB" dirty="0"/>
                        <a:t>RBS became a “black knight” and needed government</a:t>
                      </a:r>
                      <a:r>
                        <a:rPr lang="en-GB" baseline="0" dirty="0"/>
                        <a:t> support</a:t>
                      </a:r>
                      <a:endParaRPr lang="en-GB" dirty="0"/>
                    </a:p>
                  </a:txBody>
                  <a:tcPr/>
                </a:tc>
                <a:extLst>
                  <a:ext uri="{0D108BD9-81ED-4DB2-BD59-A6C34878D82A}">
                    <a16:rowId xmlns:a16="http://schemas.microsoft.com/office/drawing/2014/main" val="10005"/>
                  </a:ext>
                </a:extLst>
              </a:tr>
              <a:tr h="370840">
                <a:tc>
                  <a:txBody>
                    <a:bodyPr/>
                    <a:lstStyle/>
                    <a:p>
                      <a:r>
                        <a:rPr lang="en-GB" dirty="0"/>
                        <a:t>Northern Rock</a:t>
                      </a:r>
                    </a:p>
                  </a:txBody>
                  <a:tcPr/>
                </a:tc>
                <a:tc>
                  <a:txBody>
                    <a:bodyPr/>
                    <a:lstStyle/>
                    <a:p>
                      <a:r>
                        <a:rPr lang="en-GB" dirty="0"/>
                        <a:t>None</a:t>
                      </a:r>
                    </a:p>
                  </a:txBody>
                  <a:tcPr/>
                </a:tc>
                <a:tc>
                  <a:txBody>
                    <a:bodyPr/>
                    <a:lstStyle/>
                    <a:p>
                      <a:r>
                        <a:rPr lang="en-GB" dirty="0"/>
                        <a:t>Direct need for government support</a:t>
                      </a:r>
                    </a:p>
                  </a:txBody>
                  <a:tcPr/>
                </a:tc>
                <a:extLst>
                  <a:ext uri="{0D108BD9-81ED-4DB2-BD59-A6C34878D82A}">
                    <a16:rowId xmlns:a16="http://schemas.microsoft.com/office/drawing/2014/main" val="10006"/>
                  </a:ext>
                </a:extLst>
              </a:tr>
              <a:tr h="370840">
                <a:tc>
                  <a:txBody>
                    <a:bodyPr/>
                    <a:lstStyle/>
                    <a:p>
                      <a:r>
                        <a:rPr lang="en-GB" dirty="0"/>
                        <a:t>Parts of Lehman Brothers</a:t>
                      </a:r>
                    </a:p>
                  </a:txBody>
                  <a:tcPr/>
                </a:tc>
                <a:tc>
                  <a:txBody>
                    <a:bodyPr/>
                    <a:lstStyle/>
                    <a:p>
                      <a:r>
                        <a:rPr lang="en-GB" dirty="0"/>
                        <a:t>Barclays</a:t>
                      </a:r>
                    </a:p>
                  </a:txBody>
                  <a:tcPr/>
                </a:tc>
                <a:tc>
                  <a:txBody>
                    <a:bodyPr/>
                    <a:lstStyle/>
                    <a:p>
                      <a:r>
                        <a:rPr lang="en-GB" dirty="0"/>
                        <a:t>Barclays waited until </a:t>
                      </a:r>
                      <a:r>
                        <a:rPr lang="en-GB" dirty="0" err="1"/>
                        <a:t>Lehmans</a:t>
                      </a:r>
                      <a:r>
                        <a:rPr lang="en-GB" dirty="0"/>
                        <a:t> had gone</a:t>
                      </a:r>
                      <a:r>
                        <a:rPr lang="en-GB" baseline="0" dirty="0"/>
                        <a:t> down, did adequate Due Diligence, and bought healthy parts from the trustee</a:t>
                      </a:r>
                      <a:endParaRPr lang="en-GB"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48993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5B4"/>
                </a:solidFill>
              </a:rPr>
              <a:t>European “white knights” now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91679819"/>
              </p:ext>
            </p:extLst>
          </p:nvPr>
        </p:nvGraphicFramePr>
        <p:xfrm>
          <a:off x="649355" y="1527313"/>
          <a:ext cx="10790583" cy="4500880"/>
        </p:xfrm>
        <a:graphic>
          <a:graphicData uri="http://schemas.openxmlformats.org/drawingml/2006/table">
            <a:tbl>
              <a:tblPr firstRow="1" bandRow="1">
                <a:tableStyleId>{5C22544A-7EE6-4342-B048-85BDC9FD1C3A}</a:tableStyleId>
              </a:tblPr>
              <a:tblGrid>
                <a:gridCol w="1455063">
                  <a:extLst>
                    <a:ext uri="{9D8B030D-6E8A-4147-A177-3AD203B41FA5}">
                      <a16:colId xmlns:a16="http://schemas.microsoft.com/office/drawing/2014/main" val="20000"/>
                    </a:ext>
                  </a:extLst>
                </a:gridCol>
                <a:gridCol w="3375882">
                  <a:extLst>
                    <a:ext uri="{9D8B030D-6E8A-4147-A177-3AD203B41FA5}">
                      <a16:colId xmlns:a16="http://schemas.microsoft.com/office/drawing/2014/main" val="20001"/>
                    </a:ext>
                  </a:extLst>
                </a:gridCol>
                <a:gridCol w="5959638">
                  <a:extLst>
                    <a:ext uri="{9D8B030D-6E8A-4147-A177-3AD203B41FA5}">
                      <a16:colId xmlns:a16="http://schemas.microsoft.com/office/drawing/2014/main" val="20002"/>
                    </a:ext>
                  </a:extLst>
                </a:gridCol>
              </a:tblGrid>
              <a:tr h="370840">
                <a:tc>
                  <a:txBody>
                    <a:bodyPr/>
                    <a:lstStyle/>
                    <a:p>
                      <a:pPr algn="ctr"/>
                      <a:r>
                        <a:rPr lang="en-GB" dirty="0"/>
                        <a:t>Country</a:t>
                      </a:r>
                    </a:p>
                  </a:txBody>
                  <a:tcPr/>
                </a:tc>
                <a:tc>
                  <a:txBody>
                    <a:bodyPr/>
                    <a:lstStyle/>
                    <a:p>
                      <a:pPr algn="ctr"/>
                      <a:r>
                        <a:rPr lang="en-GB" dirty="0"/>
                        <a:t>White knights still available</a:t>
                      </a:r>
                    </a:p>
                  </a:txBody>
                  <a:tcPr/>
                </a:tc>
                <a:tc>
                  <a:txBody>
                    <a:bodyPr/>
                    <a:lstStyle/>
                    <a:p>
                      <a:pPr algn="ctr"/>
                      <a:r>
                        <a:rPr lang="en-GB" dirty="0"/>
                        <a:t>Comments</a:t>
                      </a:r>
                    </a:p>
                  </a:txBody>
                  <a:tcPr/>
                </a:tc>
                <a:extLst>
                  <a:ext uri="{0D108BD9-81ED-4DB2-BD59-A6C34878D82A}">
                    <a16:rowId xmlns:a16="http://schemas.microsoft.com/office/drawing/2014/main" val="10000"/>
                  </a:ext>
                </a:extLst>
              </a:tr>
              <a:tr h="370840">
                <a:tc>
                  <a:txBody>
                    <a:bodyPr/>
                    <a:lstStyle/>
                    <a:p>
                      <a:r>
                        <a:rPr lang="en-GB" dirty="0"/>
                        <a:t>Spain</a:t>
                      </a:r>
                    </a:p>
                  </a:txBody>
                  <a:tcPr/>
                </a:tc>
                <a:tc>
                  <a:txBody>
                    <a:bodyPr/>
                    <a:lstStyle/>
                    <a:p>
                      <a:r>
                        <a:rPr lang="en-GB" dirty="0"/>
                        <a:t>Banco</a:t>
                      </a:r>
                      <a:r>
                        <a:rPr lang="en-GB" baseline="0" dirty="0"/>
                        <a:t> Bilbao Vizcaya Argentaria</a:t>
                      </a:r>
                      <a:endParaRPr lang="en-GB" dirty="0"/>
                    </a:p>
                  </a:txBody>
                  <a:tcPr/>
                </a:tc>
                <a:tc>
                  <a:txBody>
                    <a:bodyPr/>
                    <a:lstStyle/>
                    <a:p>
                      <a:r>
                        <a:rPr lang="en-GB" dirty="0" err="1"/>
                        <a:t>Bankia</a:t>
                      </a:r>
                      <a:r>
                        <a:rPr lang="en-GB" dirty="0"/>
                        <a:t> is #3 and in trouble itself</a:t>
                      </a:r>
                    </a:p>
                    <a:p>
                      <a:r>
                        <a:rPr lang="en-GB" dirty="0"/>
                        <a:t>#4 Sabadell</a:t>
                      </a:r>
                      <a:r>
                        <a:rPr lang="en-GB" baseline="0" dirty="0"/>
                        <a:t> is not big enough to take over a major player and is still digesting TSB</a:t>
                      </a:r>
                      <a:endParaRPr lang="en-GB" dirty="0"/>
                    </a:p>
                  </a:txBody>
                  <a:tcPr/>
                </a:tc>
                <a:extLst>
                  <a:ext uri="{0D108BD9-81ED-4DB2-BD59-A6C34878D82A}">
                    <a16:rowId xmlns:a16="http://schemas.microsoft.com/office/drawing/2014/main" val="10001"/>
                  </a:ext>
                </a:extLst>
              </a:tr>
              <a:tr h="370840">
                <a:tc>
                  <a:txBody>
                    <a:bodyPr/>
                    <a:lstStyle/>
                    <a:p>
                      <a:r>
                        <a:rPr lang="en-GB" dirty="0"/>
                        <a:t>Italy</a:t>
                      </a:r>
                    </a:p>
                  </a:txBody>
                  <a:tcPr/>
                </a:tc>
                <a:tc>
                  <a:txBody>
                    <a:bodyPr/>
                    <a:lstStyle/>
                    <a:p>
                      <a:r>
                        <a:rPr lang="en-GB" dirty="0"/>
                        <a:t>Intesa </a:t>
                      </a:r>
                      <a:r>
                        <a:rPr lang="en-GB" dirty="0" err="1"/>
                        <a:t>SanPaolo</a:t>
                      </a:r>
                      <a:r>
                        <a:rPr lang="en-GB" dirty="0"/>
                        <a:t> might manage one more on top of “buying” Veneto Banca and Banca </a:t>
                      </a:r>
                      <a:r>
                        <a:rPr lang="en-GB" dirty="0" err="1"/>
                        <a:t>Popolare</a:t>
                      </a:r>
                      <a:r>
                        <a:rPr lang="en-GB" dirty="0"/>
                        <a:t> di Vicenza</a:t>
                      </a:r>
                    </a:p>
                  </a:txBody>
                  <a:tcPr/>
                </a:tc>
                <a:tc>
                  <a:txBody>
                    <a:bodyPr/>
                    <a:lstStyle/>
                    <a:p>
                      <a:r>
                        <a:rPr lang="en-GB" dirty="0" err="1"/>
                        <a:t>Unicredit</a:t>
                      </a:r>
                      <a:r>
                        <a:rPr lang="en-GB" dirty="0"/>
                        <a:t> is #2 and is in the midst</a:t>
                      </a:r>
                      <a:r>
                        <a:rPr lang="en-GB" baseline="0" dirty="0"/>
                        <a:t> of its own recovery plan</a:t>
                      </a:r>
                    </a:p>
                    <a:p>
                      <a:r>
                        <a:rPr lang="en-GB" baseline="0" dirty="0"/>
                        <a:t>Monte </a:t>
                      </a:r>
                      <a:r>
                        <a:rPr lang="en-GB" baseline="0" dirty="0" err="1"/>
                        <a:t>dei</a:t>
                      </a:r>
                      <a:r>
                        <a:rPr lang="en-GB" baseline="0" dirty="0"/>
                        <a:t> </a:t>
                      </a:r>
                      <a:r>
                        <a:rPr lang="en-GB" baseline="0" dirty="0" err="1"/>
                        <a:t>Paschi</a:t>
                      </a:r>
                      <a:r>
                        <a:rPr lang="en-GB" baseline="0" dirty="0"/>
                        <a:t> is in a state bailout</a:t>
                      </a:r>
                      <a:endParaRPr lang="en-GB" dirty="0"/>
                    </a:p>
                  </a:txBody>
                  <a:tcPr/>
                </a:tc>
                <a:extLst>
                  <a:ext uri="{0D108BD9-81ED-4DB2-BD59-A6C34878D82A}">
                    <a16:rowId xmlns:a16="http://schemas.microsoft.com/office/drawing/2014/main" val="10002"/>
                  </a:ext>
                </a:extLst>
              </a:tr>
              <a:tr h="370840">
                <a:tc>
                  <a:txBody>
                    <a:bodyPr/>
                    <a:lstStyle/>
                    <a:p>
                      <a:r>
                        <a:rPr lang="en-GB" dirty="0"/>
                        <a:t>Portugal</a:t>
                      </a:r>
                    </a:p>
                  </a:txBody>
                  <a:tcPr/>
                </a:tc>
                <a:tc>
                  <a:txBody>
                    <a:bodyPr/>
                    <a:lstStyle/>
                    <a:p>
                      <a:r>
                        <a:rPr lang="en-GB" dirty="0" err="1"/>
                        <a:t>Millenium</a:t>
                      </a:r>
                      <a:r>
                        <a:rPr lang="en-GB" dirty="0"/>
                        <a:t> BCP possibly</a:t>
                      </a:r>
                    </a:p>
                  </a:txBody>
                  <a:tcPr/>
                </a:tc>
                <a:tc>
                  <a:txBody>
                    <a:bodyPr/>
                    <a:lstStyle/>
                    <a:p>
                      <a:r>
                        <a:rPr lang="en-GB" dirty="0" err="1"/>
                        <a:t>Caixa</a:t>
                      </a:r>
                      <a:r>
                        <a:rPr lang="en-GB" dirty="0"/>
                        <a:t> </a:t>
                      </a:r>
                      <a:r>
                        <a:rPr lang="en-GB" dirty="0" err="1"/>
                        <a:t>Geral</a:t>
                      </a:r>
                      <a:r>
                        <a:rPr lang="en-GB" dirty="0"/>
                        <a:t> is state-owned</a:t>
                      </a:r>
                    </a:p>
                    <a:p>
                      <a:r>
                        <a:rPr lang="en-GB" dirty="0" err="1"/>
                        <a:t>Espirito</a:t>
                      </a:r>
                      <a:r>
                        <a:rPr lang="en-GB" baseline="0" dirty="0"/>
                        <a:t> Santo is #2 and already collapsed</a:t>
                      </a:r>
                    </a:p>
                    <a:p>
                      <a:r>
                        <a:rPr lang="en-GB" baseline="0" dirty="0"/>
                        <a:t>Santander </a:t>
                      </a:r>
                      <a:r>
                        <a:rPr lang="en-GB" baseline="0" dirty="0" err="1"/>
                        <a:t>Totta</a:t>
                      </a:r>
                      <a:r>
                        <a:rPr lang="en-GB" baseline="0" dirty="0"/>
                        <a:t> is #3</a:t>
                      </a:r>
                      <a:endParaRPr lang="en-GB" dirty="0"/>
                    </a:p>
                  </a:txBody>
                  <a:tcPr/>
                </a:tc>
                <a:extLst>
                  <a:ext uri="{0D108BD9-81ED-4DB2-BD59-A6C34878D82A}">
                    <a16:rowId xmlns:a16="http://schemas.microsoft.com/office/drawing/2014/main" val="10003"/>
                  </a:ext>
                </a:extLst>
              </a:tr>
              <a:tr h="370840">
                <a:tc>
                  <a:txBody>
                    <a:bodyPr/>
                    <a:lstStyle/>
                    <a:p>
                      <a:r>
                        <a:rPr lang="en-GB" dirty="0"/>
                        <a:t>Ireland</a:t>
                      </a:r>
                    </a:p>
                  </a:txBody>
                  <a:tcPr/>
                </a:tc>
                <a:tc>
                  <a:txBody>
                    <a:bodyPr/>
                    <a:lstStyle/>
                    <a:p>
                      <a:r>
                        <a:rPr lang="en-GB" dirty="0"/>
                        <a:t>None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Banking sector insolvent</a:t>
                      </a:r>
                    </a:p>
                  </a:txBody>
                  <a:tcPr/>
                </a:tc>
                <a:extLst>
                  <a:ext uri="{0D108BD9-81ED-4DB2-BD59-A6C34878D82A}">
                    <a16:rowId xmlns:a16="http://schemas.microsoft.com/office/drawing/2014/main" val="10004"/>
                  </a:ext>
                </a:extLst>
              </a:tr>
              <a:tr h="370840">
                <a:tc>
                  <a:txBody>
                    <a:bodyPr/>
                    <a:lstStyle/>
                    <a:p>
                      <a:r>
                        <a:rPr lang="en-GB" dirty="0"/>
                        <a:t>Greece</a:t>
                      </a:r>
                    </a:p>
                  </a:txBody>
                  <a:tcPr/>
                </a:tc>
                <a:tc>
                  <a:txBody>
                    <a:bodyPr/>
                    <a:lstStyle/>
                    <a:p>
                      <a:r>
                        <a:rPr lang="en-GB" dirty="0"/>
                        <a:t>None</a:t>
                      </a:r>
                    </a:p>
                  </a:txBody>
                  <a:tcPr/>
                </a:tc>
                <a:tc>
                  <a:txBody>
                    <a:bodyPr/>
                    <a:lstStyle/>
                    <a:p>
                      <a:r>
                        <a:rPr lang="en-GB" dirty="0"/>
                        <a:t>Banking sector insolvent</a:t>
                      </a:r>
                    </a:p>
                  </a:txBody>
                  <a:tcPr/>
                </a:tc>
                <a:extLst>
                  <a:ext uri="{0D108BD9-81ED-4DB2-BD59-A6C34878D82A}">
                    <a16:rowId xmlns:a16="http://schemas.microsoft.com/office/drawing/2014/main" val="10005"/>
                  </a:ext>
                </a:extLst>
              </a:tr>
              <a:tr h="370840">
                <a:tc>
                  <a:txBody>
                    <a:bodyPr/>
                    <a:lstStyle/>
                    <a:p>
                      <a:r>
                        <a:rPr lang="en-GB" dirty="0"/>
                        <a:t>Cyprus</a:t>
                      </a:r>
                    </a:p>
                  </a:txBody>
                  <a:tcPr/>
                </a:tc>
                <a:tc>
                  <a:txBody>
                    <a:bodyPr/>
                    <a:lstStyle/>
                    <a:p>
                      <a:r>
                        <a:rPr lang="en-GB" dirty="0"/>
                        <a:t>None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Banking sector insolvent</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7498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85B4"/>
                </a:solidFill>
              </a:rPr>
              <a:t>Very limited capacity to come up with “white knights”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9024770"/>
              </p:ext>
            </p:extLst>
          </p:nvPr>
        </p:nvGraphicFramePr>
        <p:xfrm>
          <a:off x="3806686" y="1447799"/>
          <a:ext cx="7156174" cy="4396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p:cNvSpPr txBox="1">
            <a:spLocks/>
          </p:cNvSpPr>
          <p:nvPr/>
        </p:nvSpPr>
        <p:spPr>
          <a:xfrm>
            <a:off x="838200" y="1649896"/>
            <a:ext cx="2829339" cy="4035360"/>
          </a:xfrm>
          <a:prstGeom prst="rect">
            <a:avLst/>
          </a:prstGeom>
          <a:ln>
            <a:noFill/>
          </a:ln>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lvl="0"/>
            <a:r>
              <a:rPr lang="en-US" dirty="0"/>
              <a:t>As with Northern Rock and RBS, the absence of “white knights” invokes the next fallback: direct government assistance</a:t>
            </a:r>
          </a:p>
          <a:p>
            <a:pPr lvl="0"/>
            <a:r>
              <a:rPr lang="en-US" dirty="0"/>
              <a:t>This is the very outcome that that EU’s new framework of tests was designed to avoid</a:t>
            </a:r>
            <a:endParaRPr lang="en-GB" dirty="0"/>
          </a:p>
          <a:p>
            <a:endParaRPr lang="en-US" dirty="0"/>
          </a:p>
        </p:txBody>
      </p:sp>
    </p:spTree>
    <p:extLst>
      <p:ext uri="{BB962C8B-B14F-4D97-AF65-F5344CB8AC3E}">
        <p14:creationId xmlns:p14="http://schemas.microsoft.com/office/powerpoint/2010/main" val="329695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85B4"/>
                </a:solidFill>
              </a:rPr>
              <a:t>Very limited capacity of governments to offer support</a:t>
            </a:r>
          </a:p>
        </p:txBody>
      </p:sp>
      <p:sp>
        <p:nvSpPr>
          <p:cNvPr id="3" name="Content Placeholder 2"/>
          <p:cNvSpPr>
            <a:spLocks noGrp="1"/>
          </p:cNvSpPr>
          <p:nvPr>
            <p:ph idx="1"/>
          </p:nvPr>
        </p:nvSpPr>
        <p:spPr/>
        <p:txBody>
          <a:bodyPr>
            <a:normAutofit fontScale="92500" lnSpcReduction="20000"/>
          </a:bodyPr>
          <a:lstStyle/>
          <a:p>
            <a:r>
              <a:rPr lang="en-US" dirty="0"/>
              <a:t>In the case of all of Spain, Italy, Portugal, Ireland, Cyprus and Greece, though, the capacity of the government to render support is very limited:</a:t>
            </a:r>
          </a:p>
          <a:p>
            <a:pPr marL="804863" lvl="1" indent="-347663">
              <a:buFont typeface="Wingdings" panose="05000000000000000000" pitchFamily="2" charset="2"/>
              <a:buChar char="Ø"/>
            </a:pPr>
            <a:r>
              <a:rPr lang="en-US" dirty="0"/>
              <a:t>The country is insolvent or objectively in bail-out (Portugal and Ireland still have their bailout funding from the EU bailout mechanisms, even though they have “exited bailout” under its EU definition)</a:t>
            </a:r>
          </a:p>
          <a:p>
            <a:pPr marL="804863" lvl="1" indent="-347663">
              <a:buFont typeface="Wingdings" panose="05000000000000000000" pitchFamily="2" charset="2"/>
              <a:buChar char="Ø"/>
            </a:pPr>
            <a:r>
              <a:rPr lang="en-US" dirty="0"/>
              <a:t>The country is subject to the Fiscal Stability Treaty and has to direct any fiscal surplus it has to reducing its government debt</a:t>
            </a:r>
          </a:p>
          <a:p>
            <a:pPr marL="804863" lvl="1" indent="-347663">
              <a:buFont typeface="Wingdings" panose="05000000000000000000" pitchFamily="2" charset="2"/>
              <a:buChar char="Ø"/>
            </a:pPr>
            <a:r>
              <a:rPr lang="en-US" dirty="0"/>
              <a:t>If the country has no fiscal surplus, it will be in borrower mode but with its international borrowing capacity limited due to its poor credit rating, which is in turn attributable to its weak financial system and its lack of a fiscal surplus</a:t>
            </a:r>
          </a:p>
          <a:p>
            <a:r>
              <a:rPr lang="en-US" dirty="0"/>
              <a:t>What happens then?</a:t>
            </a:r>
          </a:p>
          <a:p>
            <a:r>
              <a:rPr lang="en-US" dirty="0"/>
              <a:t>The support has to come from the European mechanisms – which means from the Member States, as the European mechanisms have very limited resources of their own</a:t>
            </a:r>
          </a:p>
        </p:txBody>
      </p:sp>
    </p:spTree>
    <p:extLst>
      <p:ext uri="{BB962C8B-B14F-4D97-AF65-F5344CB8AC3E}">
        <p14:creationId xmlns:p14="http://schemas.microsoft.com/office/powerpoint/2010/main" val="65748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Risks and issues for the UK – Santander UK</a:t>
            </a:r>
          </a:p>
        </p:txBody>
      </p:sp>
      <p:sp>
        <p:nvSpPr>
          <p:cNvPr id="3" name="Content Placeholder 2"/>
          <p:cNvSpPr>
            <a:spLocks noGrp="1"/>
          </p:cNvSpPr>
          <p:nvPr>
            <p:ph idx="1"/>
          </p:nvPr>
        </p:nvSpPr>
        <p:spPr/>
        <p:txBody>
          <a:bodyPr>
            <a:normAutofit fontScale="85000" lnSpcReduction="20000"/>
          </a:bodyPr>
          <a:lstStyle/>
          <a:p>
            <a:r>
              <a:rPr lang="en-US" dirty="0"/>
              <a:t>The UK needs first to consider the possible knock-on impact of the SAN/BPE deal on Santander UK, one of the UK’s Big Five banks:</a:t>
            </a:r>
          </a:p>
          <a:p>
            <a:pPr marL="804863" lvl="1" indent="-347663">
              <a:buFont typeface="Wingdings" panose="05000000000000000000" pitchFamily="2" charset="2"/>
              <a:buChar char="Ø"/>
            </a:pPr>
            <a:r>
              <a:rPr lang="en-US" dirty="0"/>
              <a:t>What is the funding relationship between SAN UK and its parent as regards intercompany loans</a:t>
            </a:r>
          </a:p>
          <a:p>
            <a:pPr marL="1262063" lvl="2" indent="-347663">
              <a:buFont typeface="Wingdings" panose="05000000000000000000" pitchFamily="2" charset="2"/>
              <a:buChar char="q"/>
            </a:pPr>
            <a:r>
              <a:rPr lang="en-US" dirty="0"/>
              <a:t>How much?</a:t>
            </a:r>
          </a:p>
          <a:p>
            <a:pPr marL="1262063" lvl="2" indent="-347663">
              <a:buFont typeface="Wingdings" panose="05000000000000000000" pitchFamily="2" charset="2"/>
              <a:buChar char="q"/>
            </a:pPr>
            <a:r>
              <a:rPr lang="en-US" dirty="0"/>
              <a:t>In which direction?</a:t>
            </a:r>
          </a:p>
          <a:p>
            <a:pPr marL="804863" lvl="1" indent="-347663">
              <a:buFont typeface="Wingdings" panose="05000000000000000000" pitchFamily="2" charset="2"/>
              <a:buChar char="Ø"/>
            </a:pPr>
            <a:r>
              <a:rPr lang="en-US" dirty="0"/>
              <a:t>Are there plans for SAN UK to diminish its capital in </a:t>
            </a:r>
            <a:r>
              <a:rPr lang="en-US" dirty="0" err="1"/>
              <a:t>favour</a:t>
            </a:r>
            <a:r>
              <a:rPr lang="en-US" dirty="0"/>
              <a:t> of its parent:</a:t>
            </a:r>
          </a:p>
          <a:p>
            <a:pPr marL="1262063" lvl="2" indent="-347663">
              <a:buFont typeface="Wingdings" panose="05000000000000000000" pitchFamily="2" charset="2"/>
              <a:buChar char="q"/>
            </a:pPr>
            <a:r>
              <a:rPr lang="en-US" dirty="0"/>
              <a:t>Via dividends?</a:t>
            </a:r>
          </a:p>
          <a:p>
            <a:pPr marL="1262063" lvl="2" indent="-347663">
              <a:buFont typeface="Wingdings" panose="05000000000000000000" pitchFamily="2" charset="2"/>
              <a:buChar char="q"/>
            </a:pPr>
            <a:r>
              <a:rPr lang="en-US" dirty="0"/>
              <a:t>Via cost-cutting and job losses so as to increase remittable profits?</a:t>
            </a:r>
          </a:p>
          <a:p>
            <a:pPr marL="804863" lvl="1" indent="-347663">
              <a:buFont typeface="Wingdings" panose="05000000000000000000" pitchFamily="2" charset="2"/>
              <a:buChar char="Ø"/>
            </a:pPr>
            <a:r>
              <a:rPr lang="en-US" dirty="0"/>
              <a:t>What is the status of SAN UK’s ring-fencing project?</a:t>
            </a:r>
          </a:p>
          <a:p>
            <a:pPr marL="804863" lvl="1" indent="-347663">
              <a:buFont typeface="Wingdings" panose="05000000000000000000" pitchFamily="2" charset="2"/>
              <a:buChar char="Ø"/>
            </a:pPr>
            <a:r>
              <a:rPr lang="en-US" dirty="0"/>
              <a:t>Is SAN UK completely self-sufficient as regards the funding of its assets from its own resources?</a:t>
            </a:r>
          </a:p>
          <a:p>
            <a:pPr marL="804863" lvl="1" indent="-347663">
              <a:buFont typeface="Wingdings" panose="05000000000000000000" pitchFamily="2" charset="2"/>
              <a:buChar char="Ø"/>
            </a:pPr>
            <a:r>
              <a:rPr lang="en-US" dirty="0"/>
              <a:t>Has it fully digested </a:t>
            </a:r>
            <a:r>
              <a:rPr lang="en-US" dirty="0" err="1"/>
              <a:t>Bradford&amp;Bingley</a:t>
            </a:r>
            <a:r>
              <a:rPr lang="en-US" dirty="0"/>
              <a:t> and </a:t>
            </a:r>
            <a:r>
              <a:rPr lang="en-US" dirty="0" err="1"/>
              <a:t>Alliance&amp;Leicester</a:t>
            </a:r>
            <a:r>
              <a:rPr lang="en-US" dirty="0"/>
              <a:t>?</a:t>
            </a:r>
          </a:p>
          <a:p>
            <a:pPr marL="804863" lvl="1" indent="-347663">
              <a:buFont typeface="Wingdings" panose="05000000000000000000" pitchFamily="2" charset="2"/>
              <a:buChar char="Ø"/>
            </a:pPr>
            <a:r>
              <a:rPr lang="en-US" dirty="0"/>
              <a:t>What is the quality of its Real Estate loan book?</a:t>
            </a:r>
          </a:p>
          <a:p>
            <a:pPr marL="804863" lvl="1" indent="-347663">
              <a:buFont typeface="Wingdings" panose="05000000000000000000" pitchFamily="2" charset="2"/>
              <a:buChar char="Ø"/>
            </a:pPr>
            <a:r>
              <a:rPr lang="en-US" dirty="0"/>
              <a:t>What would be the loss to the UK Financial Services Compensation Scheme if SAN UK went down?</a:t>
            </a:r>
          </a:p>
        </p:txBody>
      </p:sp>
    </p:spTree>
    <p:extLst>
      <p:ext uri="{BB962C8B-B14F-4D97-AF65-F5344CB8AC3E}">
        <p14:creationId xmlns:p14="http://schemas.microsoft.com/office/powerpoint/2010/main" val="302370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B4"/>
                </a:solidFill>
              </a:rPr>
              <a:t>Contents</a:t>
            </a:r>
          </a:p>
        </p:txBody>
      </p:sp>
      <p:sp>
        <p:nvSpPr>
          <p:cNvPr id="3" name="Content Placeholder 2"/>
          <p:cNvSpPr>
            <a:spLocks noGrp="1"/>
          </p:cNvSpPr>
          <p:nvPr>
            <p:ph idx="1"/>
          </p:nvPr>
        </p:nvSpPr>
        <p:spPr/>
        <p:txBody>
          <a:bodyPr>
            <a:normAutofit/>
          </a:bodyPr>
          <a:lstStyle/>
          <a:p>
            <a:r>
              <a:rPr lang="en-US" sz="2400" dirty="0"/>
              <a:t>Takeover of Banco Popular </a:t>
            </a:r>
            <a:r>
              <a:rPr lang="en-US" sz="2400" dirty="0" err="1"/>
              <a:t>Espanol</a:t>
            </a:r>
            <a:r>
              <a:rPr lang="en-US" sz="2400" dirty="0"/>
              <a:t> (BPE) by a white knight: Santander (SAN)</a:t>
            </a:r>
          </a:p>
          <a:p>
            <a:r>
              <a:rPr lang="en-US" sz="2400" dirty="0"/>
              <a:t>Deviations from the EU Bank Recovery &amp; Resolution Directive</a:t>
            </a:r>
          </a:p>
          <a:p>
            <a:r>
              <a:rPr lang="en-US" sz="2400" dirty="0"/>
              <a:t>Parallels with Lloyds takeover of HBOS, when a white knight became a black one</a:t>
            </a:r>
          </a:p>
          <a:p>
            <a:r>
              <a:rPr lang="en-US" sz="2400" dirty="0"/>
              <a:t>BPE as an example of the failure of the new EU regulatory framework</a:t>
            </a:r>
          </a:p>
          <a:p>
            <a:r>
              <a:rPr lang="en-US" sz="2400" dirty="0"/>
              <a:t>Paucity of remaining white knights</a:t>
            </a:r>
          </a:p>
          <a:p>
            <a:r>
              <a:rPr lang="en-US" sz="2400" dirty="0"/>
              <a:t>Inability of governments to step in</a:t>
            </a:r>
          </a:p>
          <a:p>
            <a:r>
              <a:rPr lang="en-US" sz="2400" dirty="0"/>
              <a:t>European mechanisms as bankers of last resort</a:t>
            </a:r>
          </a:p>
          <a:p>
            <a:r>
              <a:rPr lang="en-US" sz="2400" dirty="0"/>
              <a:t>Risks to the UK if SAN becomes a black knight</a:t>
            </a:r>
          </a:p>
          <a:p>
            <a:r>
              <a:rPr lang="en-US" sz="2400" dirty="0"/>
              <a:t>Risks to the UK if the European mechanisms step in as bankers of last resort</a:t>
            </a:r>
          </a:p>
        </p:txBody>
      </p:sp>
    </p:spTree>
    <p:extLst>
      <p:ext uri="{BB962C8B-B14F-4D97-AF65-F5344CB8AC3E}">
        <p14:creationId xmlns:p14="http://schemas.microsoft.com/office/powerpoint/2010/main" val="16722932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B4"/>
                </a:solidFill>
              </a:rPr>
              <a:t>Risks and issues for the UK – European level</a:t>
            </a:r>
            <a:endParaRPr lang="en-GB" dirty="0">
              <a:solidFill>
                <a:srgbClr val="0085B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7648755"/>
              </p:ext>
            </p:extLst>
          </p:nvPr>
        </p:nvGraphicFramePr>
        <p:xfrm>
          <a:off x="4721087" y="1447800"/>
          <a:ext cx="6750658"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p:cNvSpPr txBox="1">
            <a:spLocks/>
          </p:cNvSpPr>
          <p:nvPr/>
        </p:nvSpPr>
        <p:spPr>
          <a:xfrm>
            <a:off x="1096618" y="1666462"/>
            <a:ext cx="4399722" cy="4237456"/>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accent3"/>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dirty="0"/>
              <a:t>The UK then needs to consider the likelihood of other European banks beyond BPE going down and the impact if they did</a:t>
            </a:r>
          </a:p>
          <a:p>
            <a:r>
              <a:rPr lang="en-US" dirty="0"/>
              <a:t>This needs to start with an analysis of the likelihood of a need for support</a:t>
            </a:r>
          </a:p>
        </p:txBody>
      </p:sp>
    </p:spTree>
    <p:extLst>
      <p:ext uri="{BB962C8B-B14F-4D97-AF65-F5344CB8AC3E}">
        <p14:creationId xmlns:p14="http://schemas.microsoft.com/office/powerpoint/2010/main" val="537194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Risks and issues for the UK – European level</a:t>
            </a:r>
          </a:p>
        </p:txBody>
      </p:sp>
      <p:sp>
        <p:nvSpPr>
          <p:cNvPr id="3" name="Content Placeholder 2"/>
          <p:cNvSpPr>
            <a:spLocks noGrp="1"/>
          </p:cNvSpPr>
          <p:nvPr>
            <p:ph idx="1"/>
          </p:nvPr>
        </p:nvSpPr>
        <p:spPr/>
        <p:txBody>
          <a:bodyPr>
            <a:normAutofit fontScale="92500" lnSpcReduction="20000"/>
          </a:bodyPr>
          <a:lstStyle/>
          <a:p>
            <a:r>
              <a:rPr lang="en-US" dirty="0"/>
              <a:t>The second part of the analysis of the risk at a European level is what the UK could be asked to contribute and through what mechanism, if “white knights” and Member State governments cannot supply the required support</a:t>
            </a:r>
          </a:p>
          <a:p>
            <a:r>
              <a:rPr lang="en-US" dirty="0"/>
              <a:t>There are seven mechanisms through which EU-level support could be furnished</a:t>
            </a:r>
          </a:p>
          <a:p>
            <a:r>
              <a:rPr lang="en-US" dirty="0"/>
              <a:t>They are listed in Appendix 3 and the UK is currently subject to only five of them</a:t>
            </a:r>
          </a:p>
          <a:p>
            <a:r>
              <a:rPr lang="en-US" dirty="0"/>
              <a:t>In each case there should be an analysis of the basis upon which UK funds could be demanded or UK guarantees increased, in what quantity, and what are the protections for the UK against the UK having the solution enforced upon it</a:t>
            </a:r>
          </a:p>
        </p:txBody>
      </p:sp>
    </p:spTree>
    <p:extLst>
      <p:ext uri="{BB962C8B-B14F-4D97-AF65-F5344CB8AC3E}">
        <p14:creationId xmlns:p14="http://schemas.microsoft.com/office/powerpoint/2010/main" val="2481783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Summary</a:t>
            </a:r>
          </a:p>
        </p:txBody>
      </p:sp>
      <p:sp>
        <p:nvSpPr>
          <p:cNvPr id="3" name="Content Placeholder 2"/>
          <p:cNvSpPr>
            <a:spLocks noGrp="1"/>
          </p:cNvSpPr>
          <p:nvPr>
            <p:ph idx="1"/>
          </p:nvPr>
        </p:nvSpPr>
        <p:spPr>
          <a:xfrm>
            <a:off x="838200" y="1557741"/>
            <a:ext cx="10515600" cy="4236845"/>
          </a:xfrm>
        </p:spPr>
        <p:txBody>
          <a:bodyPr>
            <a:normAutofit fontScale="85000" lnSpcReduction="20000"/>
          </a:bodyPr>
          <a:lstStyle/>
          <a:p>
            <a:r>
              <a:rPr lang="en-US" dirty="0"/>
              <a:t>The SAN/BPE transaction has many parallels with the Lloyds/HBOS and JPMorgan/Bear Stearns transactions in 2008, which were both milestones in the global financial crisis</a:t>
            </a:r>
          </a:p>
          <a:p>
            <a:r>
              <a:rPr lang="en-US" dirty="0"/>
              <a:t>The SAN/BPE transaction is a harbinger of the meltdown of the European banking system, as the system continues to have high levels of bad loans – many being Real Estate loans – and there is very limited capacity to bring in “white knights” and government support to forestall a meltdown</a:t>
            </a:r>
          </a:p>
          <a:p>
            <a:r>
              <a:rPr lang="en-US" dirty="0"/>
              <a:t>The support will have to come from the EU level, and, if support is furnished at that level, the UK can expect either (</a:t>
            </a:r>
            <a:r>
              <a:rPr lang="en-US" dirty="0" err="1"/>
              <a:t>i</a:t>
            </a:r>
            <a:r>
              <a:rPr lang="en-US" dirty="0"/>
              <a:t>) to receive a demand for funds, or (ii) to suffer an increase in its liabilities under guarantees, notwithstanding Article 50 having been triggered</a:t>
            </a:r>
          </a:p>
          <a:p>
            <a:r>
              <a:rPr lang="en-US" dirty="0"/>
              <a:t>It is vital that those in authority charged with protecting the UK’s financial interests take immediate steps to qualify and quantify the risk of a demand being forthcoming, and work out how to resist it</a:t>
            </a:r>
          </a:p>
        </p:txBody>
      </p:sp>
    </p:spTree>
    <p:extLst>
      <p:ext uri="{BB962C8B-B14F-4D97-AF65-F5344CB8AC3E}">
        <p14:creationId xmlns:p14="http://schemas.microsoft.com/office/powerpoint/2010/main" val="3733448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Appendix 1 – profile of Bob Lyddon</a:t>
            </a:r>
          </a:p>
        </p:txBody>
      </p:sp>
      <p:sp>
        <p:nvSpPr>
          <p:cNvPr id="3" name="Content Placeholder 2"/>
          <p:cNvSpPr>
            <a:spLocks noGrp="1"/>
          </p:cNvSpPr>
          <p:nvPr>
            <p:ph idx="1"/>
          </p:nvPr>
        </p:nvSpPr>
        <p:spPr/>
        <p:txBody>
          <a:bodyPr/>
          <a:lstStyle/>
          <a:p>
            <a:r>
              <a:rPr lang="en-US" dirty="0"/>
              <a:t>Independent international banking consultant 2000-present</a:t>
            </a:r>
          </a:p>
          <a:p>
            <a:r>
              <a:rPr lang="en-US" dirty="0"/>
              <a:t>Author of the Brexit Papers: </a:t>
            </a:r>
            <a:r>
              <a:rPr lang="en-US" dirty="0">
                <a:hlinkClick r:id="rId2"/>
              </a:rPr>
              <a:t>www.brexitpapers.uk</a:t>
            </a:r>
            <a:r>
              <a:rPr lang="en-US" dirty="0"/>
              <a:t> </a:t>
            </a:r>
          </a:p>
          <a:p>
            <a:r>
              <a:rPr lang="en-US" dirty="0"/>
              <a:t>Association of Corporate Treasurers tutor since 2007</a:t>
            </a:r>
          </a:p>
          <a:p>
            <a:r>
              <a:rPr lang="en-US" dirty="0"/>
              <a:t>PwC/implementation of the Euro 1997-1999</a:t>
            </a:r>
          </a:p>
          <a:p>
            <a:r>
              <a:rPr lang="en-US" dirty="0"/>
              <a:t>Transaction banker 1991-1997</a:t>
            </a:r>
          </a:p>
          <a:p>
            <a:r>
              <a:rPr lang="en-US" dirty="0"/>
              <a:t>Corporate and capital markets banker 1980-1991</a:t>
            </a:r>
          </a:p>
        </p:txBody>
      </p:sp>
    </p:spTree>
    <p:extLst>
      <p:ext uri="{BB962C8B-B14F-4D97-AF65-F5344CB8AC3E}">
        <p14:creationId xmlns:p14="http://schemas.microsoft.com/office/powerpoint/2010/main" val="3943026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3625246"/>
              </p:ext>
            </p:extLst>
          </p:nvPr>
        </p:nvGraphicFramePr>
        <p:xfrm>
          <a:off x="838199" y="1507433"/>
          <a:ext cx="9826488" cy="1483360"/>
        </p:xfrm>
        <a:graphic>
          <a:graphicData uri="http://schemas.openxmlformats.org/drawingml/2006/table">
            <a:tbl>
              <a:tblPr firstRow="1" bandRow="1">
                <a:tableStyleId>{5C22544A-7EE6-4342-B048-85BDC9FD1C3A}</a:tableStyleId>
              </a:tblPr>
              <a:tblGrid>
                <a:gridCol w="3107636">
                  <a:extLst>
                    <a:ext uri="{9D8B030D-6E8A-4147-A177-3AD203B41FA5}">
                      <a16:colId xmlns:a16="http://schemas.microsoft.com/office/drawing/2014/main" val="20000"/>
                    </a:ext>
                  </a:extLst>
                </a:gridCol>
                <a:gridCol w="6718852">
                  <a:extLst>
                    <a:ext uri="{9D8B030D-6E8A-4147-A177-3AD203B41FA5}">
                      <a16:colId xmlns:a16="http://schemas.microsoft.com/office/drawing/2014/main" val="20001"/>
                    </a:ext>
                  </a:extLst>
                </a:gridCol>
              </a:tblGrid>
              <a:tr h="370840">
                <a:tc gridSpan="2">
                  <a:txBody>
                    <a:bodyPr/>
                    <a:lstStyle/>
                    <a:p>
                      <a:pPr algn="ctr"/>
                      <a:r>
                        <a:rPr lang="en-GB" dirty="0"/>
                        <a:t>Summary</a:t>
                      </a:r>
                      <a:r>
                        <a:rPr lang="en-GB" baseline="0" dirty="0"/>
                        <a:t> of </a:t>
                      </a:r>
                      <a:r>
                        <a:rPr lang="en-GB" dirty="0"/>
                        <a:t>all Banco Popular bonds in the ECB database as of 3 March 2017</a:t>
                      </a:r>
                    </a:p>
                  </a:txBody>
                  <a:tcPr/>
                </a:tc>
                <a:tc hMerge="1">
                  <a:txBody>
                    <a:bodyPr/>
                    <a:lstStyle/>
                    <a:p>
                      <a:endParaRPr lang="en-GB"/>
                    </a:p>
                  </a:txBody>
                  <a:tcPr/>
                </a:tc>
                <a:extLst>
                  <a:ext uri="{0D108BD9-81ED-4DB2-BD59-A6C34878D82A}">
                    <a16:rowId xmlns:a16="http://schemas.microsoft.com/office/drawing/2014/main" val="10000"/>
                  </a:ext>
                </a:extLst>
              </a:tr>
              <a:tr h="370840">
                <a:tc>
                  <a:txBody>
                    <a:bodyPr/>
                    <a:lstStyle/>
                    <a:p>
                      <a:pPr algn="l"/>
                      <a:r>
                        <a:rPr lang="en-GB" dirty="0">
                          <a:solidFill>
                            <a:schemeClr val="tx2">
                              <a:lumMod val="75000"/>
                            </a:schemeClr>
                          </a:solidFill>
                        </a:rPr>
                        <a:t>Maximum</a:t>
                      </a:r>
                      <a:r>
                        <a:rPr lang="en-GB" baseline="0" dirty="0">
                          <a:solidFill>
                            <a:schemeClr val="tx2">
                              <a:lumMod val="75000"/>
                            </a:schemeClr>
                          </a:solidFill>
                        </a:rPr>
                        <a:t> final maturity</a:t>
                      </a:r>
                      <a:endParaRPr lang="en-GB" dirty="0">
                        <a:solidFill>
                          <a:schemeClr val="tx2">
                            <a:lumMod val="75000"/>
                          </a:schemeClr>
                        </a:solidFill>
                      </a:endParaRPr>
                    </a:p>
                  </a:txBody>
                  <a:tcPr/>
                </a:tc>
                <a:tc>
                  <a:txBody>
                    <a:bodyPr/>
                    <a:lstStyle/>
                    <a:p>
                      <a:pPr algn="l"/>
                      <a:r>
                        <a:rPr lang="en-GB" dirty="0">
                          <a:solidFill>
                            <a:schemeClr val="tx2">
                              <a:lumMod val="75000"/>
                            </a:schemeClr>
                          </a:solidFill>
                        </a:rPr>
                        <a:t>41 years (as Residential Mortgage-Backed)</a:t>
                      </a:r>
                    </a:p>
                  </a:txBody>
                  <a:tcPr/>
                </a:tc>
                <a:extLst>
                  <a:ext uri="{0D108BD9-81ED-4DB2-BD59-A6C34878D82A}">
                    <a16:rowId xmlns:a16="http://schemas.microsoft.com/office/drawing/2014/main" val="10001"/>
                  </a:ext>
                </a:extLst>
              </a:tr>
              <a:tr h="370840">
                <a:tc>
                  <a:txBody>
                    <a:bodyPr/>
                    <a:lstStyle/>
                    <a:p>
                      <a:pPr algn="l"/>
                      <a:r>
                        <a:rPr lang="en-GB" dirty="0">
                          <a:solidFill>
                            <a:schemeClr val="tx2">
                              <a:lumMod val="75000"/>
                            </a:schemeClr>
                          </a:solidFill>
                        </a:rPr>
                        <a:t>Lowest</a:t>
                      </a:r>
                      <a:r>
                        <a:rPr lang="en-GB" baseline="0" dirty="0">
                          <a:solidFill>
                            <a:schemeClr val="tx2">
                              <a:lumMod val="75000"/>
                            </a:schemeClr>
                          </a:solidFill>
                        </a:rPr>
                        <a:t> haircut percentage</a:t>
                      </a:r>
                      <a:endParaRPr lang="en-GB"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2">
                              <a:lumMod val="75000"/>
                            </a:schemeClr>
                          </a:solidFill>
                        </a:rPr>
                        <a:t>1% (not even adequate to account for a rise in interest rates)</a:t>
                      </a:r>
                    </a:p>
                  </a:txBody>
                  <a:tcPr/>
                </a:tc>
                <a:extLst>
                  <a:ext uri="{0D108BD9-81ED-4DB2-BD59-A6C34878D82A}">
                    <a16:rowId xmlns:a16="http://schemas.microsoft.com/office/drawing/2014/main" val="10002"/>
                  </a:ext>
                </a:extLst>
              </a:tr>
              <a:tr h="370840">
                <a:tc>
                  <a:txBody>
                    <a:bodyPr/>
                    <a:lstStyle/>
                    <a:p>
                      <a:pPr algn="l"/>
                      <a:r>
                        <a:rPr lang="en-GB" dirty="0">
                          <a:solidFill>
                            <a:schemeClr val="tx2">
                              <a:lumMod val="75000"/>
                            </a:schemeClr>
                          </a:solidFill>
                        </a:rPr>
                        <a:t>Highest</a:t>
                      </a:r>
                      <a:r>
                        <a:rPr lang="en-GB" baseline="0" dirty="0">
                          <a:solidFill>
                            <a:schemeClr val="tx2">
                              <a:lumMod val="75000"/>
                            </a:schemeClr>
                          </a:solidFill>
                        </a:rPr>
                        <a:t> haircut percentage</a:t>
                      </a:r>
                      <a:endParaRPr lang="en-GB"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2">
                              <a:lumMod val="75000"/>
                            </a:schemeClr>
                          </a:solidFill>
                        </a:rPr>
                        <a:t>22.5% (where BPE acts as guarantor</a:t>
                      </a:r>
                      <a:r>
                        <a:rPr lang="en-GB" baseline="0" dirty="0">
                          <a:solidFill>
                            <a:schemeClr val="tx2">
                              <a:lumMod val="75000"/>
                            </a:schemeClr>
                          </a:solidFill>
                        </a:rPr>
                        <a:t> for debts of its finance company)</a:t>
                      </a:r>
                      <a:endParaRPr lang="en-GB" dirty="0">
                        <a:solidFill>
                          <a:schemeClr val="tx2">
                            <a:lumMod val="75000"/>
                          </a:schemeClr>
                        </a:solidFill>
                      </a:endParaRPr>
                    </a:p>
                  </a:txBody>
                  <a:tcPr/>
                </a:tc>
                <a:extLst>
                  <a:ext uri="{0D108BD9-81ED-4DB2-BD59-A6C34878D82A}">
                    <a16:rowId xmlns:a16="http://schemas.microsoft.com/office/drawing/2014/main" val="1000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140263865"/>
              </p:ext>
            </p:extLst>
          </p:nvPr>
        </p:nvGraphicFramePr>
        <p:xfrm>
          <a:off x="838199" y="3518451"/>
          <a:ext cx="9826488" cy="2296160"/>
        </p:xfrm>
        <a:graphic>
          <a:graphicData uri="http://schemas.openxmlformats.org/drawingml/2006/table">
            <a:tbl>
              <a:tblPr firstRow="1" bandRow="1">
                <a:tableStyleId>{5C22544A-7EE6-4342-B048-85BDC9FD1C3A}</a:tableStyleId>
              </a:tblPr>
              <a:tblGrid>
                <a:gridCol w="3107636">
                  <a:extLst>
                    <a:ext uri="{9D8B030D-6E8A-4147-A177-3AD203B41FA5}">
                      <a16:colId xmlns:a16="http://schemas.microsoft.com/office/drawing/2014/main" val="20000"/>
                    </a:ext>
                  </a:extLst>
                </a:gridCol>
                <a:gridCol w="6718852">
                  <a:extLst>
                    <a:ext uri="{9D8B030D-6E8A-4147-A177-3AD203B41FA5}">
                      <a16:colId xmlns:a16="http://schemas.microsoft.com/office/drawing/2014/main" val="20001"/>
                    </a:ext>
                  </a:extLst>
                </a:gridCol>
              </a:tblGrid>
              <a:tr h="370840">
                <a:tc gridSpan="2">
                  <a:txBody>
                    <a:bodyPr/>
                    <a:lstStyle/>
                    <a:p>
                      <a:pPr algn="ctr"/>
                      <a:r>
                        <a:rPr lang="en-GB" dirty="0"/>
                        <a:t>Short-term funding</a:t>
                      </a:r>
                      <a:r>
                        <a:rPr lang="en-GB" baseline="0" dirty="0"/>
                        <a:t> of BPE</a:t>
                      </a:r>
                      <a:endParaRPr lang="en-GB" dirty="0"/>
                    </a:p>
                  </a:txBody>
                  <a:tcPr/>
                </a:tc>
                <a:tc hMerge="1">
                  <a:txBody>
                    <a:bodyPr/>
                    <a:lstStyle/>
                    <a:p>
                      <a:endParaRPr lang="en-GB"/>
                    </a:p>
                  </a:txBody>
                  <a:tcPr/>
                </a:tc>
                <a:extLst>
                  <a:ext uri="{0D108BD9-81ED-4DB2-BD59-A6C34878D82A}">
                    <a16:rowId xmlns:a16="http://schemas.microsoft.com/office/drawing/2014/main" val="10000"/>
                  </a:ext>
                </a:extLst>
              </a:tr>
              <a:tr h="370840">
                <a:tc>
                  <a:txBody>
                    <a:bodyPr/>
                    <a:lstStyle/>
                    <a:p>
                      <a:pPr algn="ctr"/>
                      <a:r>
                        <a:rPr lang="en-GB" b="1" dirty="0">
                          <a:solidFill>
                            <a:schemeClr val="tx2">
                              <a:lumMod val="75000"/>
                            </a:schemeClr>
                          </a:solidFill>
                        </a:rPr>
                        <a:t>Indicator</a:t>
                      </a:r>
                    </a:p>
                  </a:txBody>
                  <a:tcPr/>
                </a:tc>
                <a:tc>
                  <a:txBody>
                    <a:bodyPr/>
                    <a:lstStyle/>
                    <a:p>
                      <a:pPr algn="ctr"/>
                      <a:r>
                        <a:rPr lang="en-GB" b="1" dirty="0">
                          <a:solidFill>
                            <a:schemeClr val="tx2">
                              <a:lumMod val="75000"/>
                            </a:schemeClr>
                          </a:solidFill>
                        </a:rPr>
                        <a:t>Conclusion</a:t>
                      </a:r>
                    </a:p>
                  </a:txBody>
                  <a:tcPr/>
                </a:tc>
                <a:extLst>
                  <a:ext uri="{0D108BD9-81ED-4DB2-BD59-A6C34878D82A}">
                    <a16:rowId xmlns:a16="http://schemas.microsoft.com/office/drawing/2014/main" val="10001"/>
                  </a:ext>
                </a:extLst>
              </a:tr>
              <a:tr h="370840">
                <a:tc>
                  <a:txBody>
                    <a:bodyPr/>
                    <a:lstStyle/>
                    <a:p>
                      <a:pPr algn="l"/>
                      <a:r>
                        <a:rPr lang="en-GB" dirty="0">
                          <a:solidFill>
                            <a:schemeClr val="tx2">
                              <a:lumMod val="75000"/>
                            </a:schemeClr>
                          </a:solidFill>
                        </a:rPr>
                        <a:t>Many 1-year Certificates of Deposit are included</a:t>
                      </a:r>
                    </a:p>
                  </a:txBody>
                  <a:tcPr/>
                </a:tc>
                <a:tc>
                  <a:txBody>
                    <a:bodyPr/>
                    <a:lstStyle/>
                    <a:p>
                      <a:pPr algn="l"/>
                      <a:r>
                        <a:rPr lang="en-GB" dirty="0">
                          <a:solidFill>
                            <a:schemeClr val="tx2">
                              <a:lumMod val="75000"/>
                            </a:schemeClr>
                          </a:solidFill>
                        </a:rPr>
                        <a:t>BPE became increasingly dependent upon short-term</a:t>
                      </a:r>
                      <a:r>
                        <a:rPr lang="en-GB" baseline="0" dirty="0">
                          <a:solidFill>
                            <a:schemeClr val="tx2">
                              <a:lumMod val="75000"/>
                            </a:schemeClr>
                          </a:solidFill>
                        </a:rPr>
                        <a:t> central bank funding, an indicator of its own weak credit and liquidity</a:t>
                      </a:r>
                      <a:endParaRPr lang="en-GB" dirty="0">
                        <a:solidFill>
                          <a:schemeClr val="tx2">
                            <a:lumMod val="75000"/>
                          </a:schemeClr>
                        </a:solidFill>
                      </a:endParaRPr>
                    </a:p>
                  </a:txBody>
                  <a:tcPr/>
                </a:tc>
                <a:extLst>
                  <a:ext uri="{0D108BD9-81ED-4DB2-BD59-A6C34878D82A}">
                    <a16:rowId xmlns:a16="http://schemas.microsoft.com/office/drawing/2014/main" val="10002"/>
                  </a:ext>
                </a:extLst>
              </a:tr>
              <a:tr h="370840">
                <a:tc>
                  <a:txBody>
                    <a:bodyPr/>
                    <a:lstStyle/>
                    <a:p>
                      <a:pPr algn="l"/>
                      <a:r>
                        <a:rPr lang="en-GB" dirty="0">
                          <a:solidFill>
                            <a:schemeClr val="tx2">
                              <a:lumMod val="75000"/>
                            </a:schemeClr>
                          </a:solidFill>
                        </a:rPr>
                        <a:t>BPE bonds feature more towards</a:t>
                      </a:r>
                      <a:r>
                        <a:rPr lang="en-GB" baseline="0" dirty="0">
                          <a:solidFill>
                            <a:schemeClr val="tx2">
                              <a:lumMod val="75000"/>
                            </a:schemeClr>
                          </a:solidFill>
                        </a:rPr>
                        <a:t> the end of the ECB series</a:t>
                      </a:r>
                      <a:endParaRPr lang="en-GB" dirty="0">
                        <a:solidFill>
                          <a:schemeClr val="tx2">
                            <a:lumMod val="75000"/>
                          </a:schemeClr>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2">
                              <a:lumMod val="75000"/>
                            </a:schemeClr>
                          </a:solidFill>
                        </a:rPr>
                        <a:t>BPE became more reliant on this type of funding</a:t>
                      </a:r>
                      <a:r>
                        <a:rPr lang="en-GB" baseline="0" dirty="0">
                          <a:solidFill>
                            <a:schemeClr val="tx2">
                              <a:lumMod val="75000"/>
                            </a:schemeClr>
                          </a:solidFill>
                        </a:rPr>
                        <a:t> in the recent past</a:t>
                      </a:r>
                      <a:endParaRPr lang="en-GB" dirty="0">
                        <a:solidFill>
                          <a:schemeClr val="tx2">
                            <a:lumMod val="75000"/>
                          </a:schemeClr>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43503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6380388"/>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1585</a:t>
                      </a:r>
                    </a:p>
                  </a:txBody>
                  <a:tcPr/>
                </a:tc>
                <a:tc>
                  <a:txBody>
                    <a:bodyPr/>
                    <a:lstStyle/>
                    <a:p>
                      <a:pPr algn="ctr"/>
                      <a:r>
                        <a:rPr lang="en-GB" dirty="0"/>
                        <a:t>1%</a:t>
                      </a:r>
                    </a:p>
                  </a:txBody>
                  <a:tcPr/>
                </a:tc>
                <a:tc>
                  <a:txBody>
                    <a:bodyPr/>
                    <a:lstStyle/>
                    <a:p>
                      <a:pPr algn="ctr"/>
                      <a:r>
                        <a:rPr lang="en-GB" dirty="0"/>
                        <a:t>5</a:t>
                      </a:r>
                    </a:p>
                  </a:txBody>
                  <a:tcPr/>
                </a:tc>
                <a:tc>
                  <a:txBody>
                    <a:bodyPr/>
                    <a:lstStyle/>
                    <a:p>
                      <a:pPr algn="ctr"/>
                      <a:r>
                        <a:rPr lang="en-GB" dirty="0"/>
                        <a:t>3%</a:t>
                      </a:r>
                    </a:p>
                  </a:txBody>
                  <a:tcPr/>
                </a:tc>
                <a:tc>
                  <a:txBody>
                    <a:bodyPr/>
                    <a:lstStyle/>
                    <a:p>
                      <a:pPr algn="ctr"/>
                      <a:endParaRPr lang="en-GB" dirty="0"/>
                    </a:p>
                  </a:txBody>
                  <a:tcPr/>
                </a:tc>
                <a:extLst>
                  <a:ext uri="{0D108BD9-81ED-4DB2-BD59-A6C34878D82A}">
                    <a16:rowId xmlns:a16="http://schemas.microsoft.com/office/drawing/2014/main" val="10001"/>
                  </a:ext>
                </a:extLst>
              </a:tr>
              <a:tr h="370840">
                <a:tc>
                  <a:txBody>
                    <a:bodyPr/>
                    <a:lstStyle/>
                    <a:p>
                      <a:pPr algn="ctr"/>
                      <a:r>
                        <a:rPr lang="en-GB" dirty="0"/>
                        <a:t>6851</a:t>
                      </a:r>
                    </a:p>
                  </a:txBody>
                  <a:tcPr/>
                </a:tc>
                <a:tc>
                  <a:txBody>
                    <a:bodyPr/>
                    <a:lstStyle/>
                    <a:p>
                      <a:pPr algn="ctr"/>
                      <a:r>
                        <a:rPr lang="en-GB" dirty="0"/>
                        <a:t>0%</a:t>
                      </a:r>
                    </a:p>
                  </a:txBody>
                  <a:tcPr/>
                </a:tc>
                <a:tc>
                  <a:txBody>
                    <a:bodyPr/>
                    <a:lstStyle/>
                    <a:p>
                      <a:pPr algn="ctr"/>
                      <a:r>
                        <a:rPr lang="en-GB" dirty="0"/>
                        <a:t>35</a:t>
                      </a:r>
                    </a:p>
                  </a:txBody>
                  <a:tcPr/>
                </a:tc>
                <a:tc>
                  <a:txBody>
                    <a:bodyPr/>
                    <a:lstStyle/>
                    <a:p>
                      <a:pPr algn="ctr"/>
                      <a:r>
                        <a:rPr lang="en-GB" dirty="0"/>
                        <a:t>13%</a:t>
                      </a:r>
                    </a:p>
                  </a:txBody>
                  <a:tcPr/>
                </a:tc>
                <a:tc>
                  <a:txBody>
                    <a:bodyPr/>
                    <a:lstStyle/>
                    <a:p>
                      <a:pPr algn="ctr"/>
                      <a:r>
                        <a:rPr lang="en-GB" dirty="0"/>
                        <a:t>Residential Mortgage-Backed</a:t>
                      </a:r>
                    </a:p>
                  </a:txBody>
                  <a:tcPr/>
                </a:tc>
                <a:extLst>
                  <a:ext uri="{0D108BD9-81ED-4DB2-BD59-A6C34878D82A}">
                    <a16:rowId xmlns:a16="http://schemas.microsoft.com/office/drawing/2014/main" val="10002"/>
                  </a:ext>
                </a:extLst>
              </a:tr>
              <a:tr h="370840">
                <a:tc>
                  <a:txBody>
                    <a:bodyPr/>
                    <a:lstStyle/>
                    <a:p>
                      <a:pPr algn="ctr"/>
                      <a:r>
                        <a:rPr lang="en-GB" dirty="0"/>
                        <a:t>10315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41</a:t>
                      </a:r>
                    </a:p>
                  </a:txBody>
                  <a:tcPr/>
                </a:tc>
                <a:tc>
                  <a:txBody>
                    <a:bodyPr/>
                    <a:lstStyle/>
                    <a:p>
                      <a:pPr algn="ctr"/>
                      <a:r>
                        <a:rPr lang="en-GB" dirty="0"/>
                        <a:t>13%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Residential Mortgage-Backed</a:t>
                      </a:r>
                    </a:p>
                  </a:txBody>
                  <a:tcPr/>
                </a:tc>
                <a:extLst>
                  <a:ext uri="{0D108BD9-81ED-4DB2-BD59-A6C34878D82A}">
                    <a16:rowId xmlns:a16="http://schemas.microsoft.com/office/drawing/2014/main" val="10003"/>
                  </a:ext>
                </a:extLst>
              </a:tr>
              <a:tr h="370840">
                <a:tc>
                  <a:txBody>
                    <a:bodyPr/>
                    <a:lstStyle/>
                    <a:p>
                      <a:pPr algn="ctr"/>
                      <a:r>
                        <a:rPr lang="en-GB" dirty="0"/>
                        <a:t>10677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a:t>
                      </a:r>
                    </a:p>
                  </a:txBody>
                  <a:tcPr/>
                </a:tc>
                <a:tc>
                  <a:txBody>
                    <a:bodyPr/>
                    <a:lstStyle/>
                    <a:p>
                      <a:pPr algn="ctr"/>
                      <a:r>
                        <a:rPr lang="en-GB" dirty="0"/>
                        <a:t>3</a:t>
                      </a:r>
                    </a:p>
                  </a:txBody>
                  <a:tcPr/>
                </a:tc>
                <a:tc>
                  <a:txBody>
                    <a:bodyPr/>
                    <a:lstStyle/>
                    <a:p>
                      <a:pPr algn="ctr"/>
                      <a:r>
                        <a:rPr lang="en-GB" dirty="0"/>
                        <a:t>22.5%</a:t>
                      </a:r>
                    </a:p>
                  </a:txBody>
                  <a:tcPr/>
                </a:tc>
                <a:tc>
                  <a:txBody>
                    <a:bodyPr/>
                    <a:lstStyle/>
                    <a:p>
                      <a:pPr algn="ctr"/>
                      <a:r>
                        <a:rPr lang="en-GB" dirty="0"/>
                        <a:t>BPE is guarantor</a:t>
                      </a:r>
                    </a:p>
                  </a:txBody>
                  <a:tcPr/>
                </a:tc>
                <a:extLst>
                  <a:ext uri="{0D108BD9-81ED-4DB2-BD59-A6C34878D82A}">
                    <a16:rowId xmlns:a16="http://schemas.microsoft.com/office/drawing/2014/main" val="10004"/>
                  </a:ext>
                </a:extLst>
              </a:tr>
              <a:tr h="370840">
                <a:tc>
                  <a:txBody>
                    <a:bodyPr/>
                    <a:lstStyle/>
                    <a:p>
                      <a:pPr algn="ctr"/>
                      <a:r>
                        <a:rPr lang="en-GB" dirty="0"/>
                        <a:t>17596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0.0875%</a:t>
                      </a:r>
                    </a:p>
                  </a:txBody>
                  <a:tcPr/>
                </a:tc>
                <a:tc>
                  <a:txBody>
                    <a:bodyPr/>
                    <a:lstStyle/>
                    <a:p>
                      <a:pPr algn="ctr"/>
                      <a:r>
                        <a:rPr lang="en-GB" dirty="0"/>
                        <a:t>27</a:t>
                      </a:r>
                    </a:p>
                  </a:txBody>
                  <a:tcPr/>
                </a:tc>
                <a:tc>
                  <a:txBody>
                    <a:bodyPr/>
                    <a:lstStyle/>
                    <a:p>
                      <a:pPr algn="ctr"/>
                      <a:r>
                        <a:rPr lang="en-GB" dirty="0"/>
                        <a:t>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Residential Mortgage-Backed</a:t>
                      </a:r>
                    </a:p>
                  </a:txBody>
                  <a:tcPr/>
                </a:tc>
                <a:extLst>
                  <a:ext uri="{0D108BD9-81ED-4DB2-BD59-A6C34878D82A}">
                    <a16:rowId xmlns:a16="http://schemas.microsoft.com/office/drawing/2014/main" val="10005"/>
                  </a:ext>
                </a:extLst>
              </a:tr>
              <a:tr h="370840">
                <a:tc>
                  <a:txBody>
                    <a:bodyPr/>
                    <a:lstStyle/>
                    <a:p>
                      <a:pPr algn="ctr"/>
                      <a:r>
                        <a:rPr lang="en-GB" dirty="0"/>
                        <a:t>18827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6"/>
                  </a:ext>
                </a:extLst>
              </a:tr>
              <a:tr h="370840">
                <a:tc>
                  <a:txBody>
                    <a:bodyPr/>
                    <a:lstStyle/>
                    <a:p>
                      <a:pPr algn="ctr"/>
                      <a:r>
                        <a:rPr lang="en-GB" dirty="0"/>
                        <a:t>19249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29</a:t>
                      </a:r>
                    </a:p>
                  </a:txBody>
                  <a:tcPr/>
                </a:tc>
                <a:tc>
                  <a:txBody>
                    <a:bodyPr/>
                    <a:lstStyle/>
                    <a:p>
                      <a:pPr algn="ctr"/>
                      <a:r>
                        <a:rPr lang="en-GB" dirty="0"/>
                        <a:t>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Residential Mortgage-Backed</a:t>
                      </a:r>
                    </a:p>
                  </a:txBody>
                  <a:tcPr/>
                </a:tc>
                <a:extLst>
                  <a:ext uri="{0D108BD9-81ED-4DB2-BD59-A6C34878D82A}">
                    <a16:rowId xmlns:a16="http://schemas.microsoft.com/office/drawing/2014/main" val="10007"/>
                  </a:ext>
                </a:extLst>
              </a:tr>
              <a:tr h="370840">
                <a:tc>
                  <a:txBody>
                    <a:bodyPr/>
                    <a:lstStyle/>
                    <a:p>
                      <a:pPr algn="ctr"/>
                      <a:r>
                        <a:rPr lang="en-GB" dirty="0"/>
                        <a:t>27275</a:t>
                      </a:r>
                    </a:p>
                  </a:txBody>
                  <a:tcPr/>
                </a:tc>
                <a:tc>
                  <a:txBody>
                    <a:bodyPr/>
                    <a:lstStyle/>
                    <a:p>
                      <a:pPr algn="ctr"/>
                      <a:r>
                        <a:rPr lang="en-GB" dirty="0"/>
                        <a:t>2.939%</a:t>
                      </a:r>
                    </a:p>
                  </a:txBody>
                  <a:tcPr/>
                </a:tc>
                <a:tc>
                  <a:txBody>
                    <a:bodyPr/>
                    <a:lstStyle/>
                    <a:p>
                      <a:pPr algn="ctr"/>
                      <a:r>
                        <a:rPr lang="en-GB" dirty="0"/>
                        <a:t>11</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8"/>
                  </a:ext>
                </a:extLst>
              </a:tr>
              <a:tr h="370840">
                <a:tc>
                  <a:txBody>
                    <a:bodyPr/>
                    <a:lstStyle/>
                    <a:p>
                      <a:pPr algn="ctr"/>
                      <a:r>
                        <a:rPr lang="en-GB" dirty="0"/>
                        <a:t>27276</a:t>
                      </a:r>
                    </a:p>
                  </a:txBody>
                  <a:tcPr/>
                </a:tc>
                <a:tc>
                  <a:txBody>
                    <a:bodyPr/>
                    <a:lstStyle/>
                    <a:p>
                      <a:pPr algn="ctr"/>
                      <a:r>
                        <a:rPr lang="en-GB" dirty="0"/>
                        <a:t>4.5%</a:t>
                      </a:r>
                    </a:p>
                  </a:txBody>
                  <a:tcPr/>
                </a:tc>
                <a:tc>
                  <a:txBody>
                    <a:bodyPr/>
                    <a:lstStyle/>
                    <a:p>
                      <a:pPr algn="ctr"/>
                      <a:r>
                        <a:rPr lang="en-GB" dirty="0"/>
                        <a:t>3</a:t>
                      </a:r>
                    </a:p>
                  </a:txBody>
                  <a:tcPr/>
                </a:tc>
                <a:tc>
                  <a:txBody>
                    <a:bodyPr/>
                    <a:lstStyle/>
                    <a:p>
                      <a:pPr algn="ctr"/>
                      <a:r>
                        <a:rPr lang="en-GB" dirty="0"/>
                        <a:t>4%</a:t>
                      </a:r>
                    </a:p>
                  </a:txBody>
                  <a:tcPr/>
                </a:tc>
                <a:tc>
                  <a:txBody>
                    <a:bodyPr/>
                    <a:lstStyle/>
                    <a:p>
                      <a:pPr algn="ctr"/>
                      <a:endParaRPr lang="en-GB" dirty="0"/>
                    </a:p>
                  </a:txBody>
                  <a:tcPr/>
                </a:tc>
                <a:extLst>
                  <a:ext uri="{0D108BD9-81ED-4DB2-BD59-A6C34878D82A}">
                    <a16:rowId xmlns:a16="http://schemas.microsoft.com/office/drawing/2014/main" val="10009"/>
                  </a:ext>
                </a:extLst>
              </a:tr>
              <a:tr h="370840">
                <a:tc>
                  <a:txBody>
                    <a:bodyPr/>
                    <a:lstStyle/>
                    <a:p>
                      <a:pPr algn="ctr"/>
                      <a:r>
                        <a:rPr lang="en-GB" dirty="0"/>
                        <a:t>27277</a:t>
                      </a:r>
                    </a:p>
                  </a:txBody>
                  <a:tcPr/>
                </a:tc>
                <a:tc>
                  <a:txBody>
                    <a:bodyPr/>
                    <a:lstStyle/>
                    <a:p>
                      <a:pPr algn="ctr"/>
                      <a:r>
                        <a:rPr lang="en-GB" dirty="0"/>
                        <a:t>2.084%</a:t>
                      </a:r>
                    </a:p>
                  </a:txBody>
                  <a:tcPr/>
                </a:tc>
                <a:tc>
                  <a:txBody>
                    <a:bodyPr/>
                    <a:lstStyle/>
                    <a:p>
                      <a:pPr algn="ctr"/>
                      <a:r>
                        <a:rPr lang="en-GB" dirty="0"/>
                        <a:t>1</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008642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1796409"/>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27278</a:t>
                      </a:r>
                    </a:p>
                  </a:txBody>
                  <a:tcPr/>
                </a:tc>
                <a:tc>
                  <a:txBody>
                    <a:bodyPr/>
                    <a:lstStyle/>
                    <a:p>
                      <a:pPr algn="ctr"/>
                      <a:r>
                        <a:rPr lang="en-GB" dirty="0"/>
                        <a:t>1.173%</a:t>
                      </a:r>
                    </a:p>
                  </a:txBody>
                  <a:tcPr/>
                </a:tc>
                <a:tc>
                  <a:txBody>
                    <a:bodyPr/>
                    <a:lstStyle/>
                    <a:p>
                      <a:pPr algn="ctr"/>
                      <a:r>
                        <a:rPr lang="en-GB" dirty="0"/>
                        <a:t>1</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1"/>
                  </a:ext>
                </a:extLst>
              </a:tr>
              <a:tr h="370840">
                <a:tc>
                  <a:txBody>
                    <a:bodyPr/>
                    <a:lstStyle/>
                    <a:p>
                      <a:pPr algn="ctr"/>
                      <a:r>
                        <a:rPr lang="en-GB" dirty="0"/>
                        <a:t>27430</a:t>
                      </a:r>
                    </a:p>
                  </a:txBody>
                  <a:tcPr/>
                </a:tc>
                <a:tc>
                  <a:txBody>
                    <a:bodyPr/>
                    <a:lstStyle/>
                    <a:p>
                      <a:pPr algn="ctr"/>
                      <a:r>
                        <a:rPr lang="en-GB" dirty="0"/>
                        <a:t>4.125%</a:t>
                      </a:r>
                    </a:p>
                  </a:txBody>
                  <a:tcPr/>
                </a:tc>
                <a:tc>
                  <a:txBody>
                    <a:bodyPr/>
                    <a:lstStyle/>
                    <a:p>
                      <a:pPr algn="ctr"/>
                      <a:r>
                        <a:rPr lang="en-GB" dirty="0"/>
                        <a:t>1</a:t>
                      </a:r>
                    </a:p>
                  </a:txBody>
                  <a:tcPr/>
                </a:tc>
                <a:tc>
                  <a:txBody>
                    <a:bodyPr/>
                    <a:lstStyle/>
                    <a:p>
                      <a:pPr algn="ctr"/>
                      <a:r>
                        <a:rPr lang="en-GB" dirty="0"/>
                        <a:t>2%</a:t>
                      </a:r>
                    </a:p>
                  </a:txBody>
                  <a:tcPr/>
                </a:tc>
                <a:tc>
                  <a:txBody>
                    <a:bodyPr/>
                    <a:lstStyle/>
                    <a:p>
                      <a:pPr algn="ctr"/>
                      <a:endParaRPr lang="en-GB" dirty="0"/>
                    </a:p>
                  </a:txBody>
                  <a:tcPr/>
                </a:tc>
                <a:extLst>
                  <a:ext uri="{0D108BD9-81ED-4DB2-BD59-A6C34878D82A}">
                    <a16:rowId xmlns:a16="http://schemas.microsoft.com/office/drawing/2014/main" val="10002"/>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27431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4.2%</a:t>
                      </a:r>
                    </a:p>
                  </a:txBody>
                  <a:tcPr/>
                </a:tc>
                <a:tc>
                  <a:txBody>
                    <a:bodyPr/>
                    <a:lstStyle/>
                    <a:p>
                      <a:pPr algn="ctr"/>
                      <a:r>
                        <a:rPr lang="en-GB" dirty="0"/>
                        <a:t>2</a:t>
                      </a:r>
                    </a:p>
                  </a:txBody>
                  <a:tcPr/>
                </a:tc>
                <a:tc>
                  <a:txBody>
                    <a:bodyPr/>
                    <a:lstStyle/>
                    <a:p>
                      <a:pPr algn="ctr"/>
                      <a:r>
                        <a:rPr lang="en-GB" dirty="0"/>
                        <a:t>2%</a:t>
                      </a:r>
                    </a:p>
                  </a:txBody>
                  <a:tcPr/>
                </a:tc>
                <a:tc>
                  <a:txBody>
                    <a:bodyPr/>
                    <a:lstStyle/>
                    <a:p>
                      <a:pPr algn="ctr"/>
                      <a:endParaRPr lang="en-GB" dirty="0"/>
                    </a:p>
                  </a:txBody>
                  <a:tcPr/>
                </a:tc>
                <a:extLst>
                  <a:ext uri="{0D108BD9-81ED-4DB2-BD59-A6C34878D82A}">
                    <a16:rowId xmlns:a16="http://schemas.microsoft.com/office/drawing/2014/main" val="10003"/>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27432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1.983%</a:t>
                      </a:r>
                    </a:p>
                  </a:txBody>
                  <a:tcPr/>
                </a:tc>
                <a:tc>
                  <a:txBody>
                    <a:bodyPr/>
                    <a:lstStyle/>
                    <a:p>
                      <a:pPr algn="ctr"/>
                      <a:r>
                        <a:rPr lang="en-GB" dirty="0"/>
                        <a:t>2</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4"/>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27433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4.125%</a:t>
                      </a:r>
                    </a:p>
                  </a:txBody>
                  <a:tcPr/>
                </a:tc>
                <a:tc>
                  <a:txBody>
                    <a:bodyPr/>
                    <a:lstStyle/>
                    <a:p>
                      <a:pPr algn="ctr"/>
                      <a:r>
                        <a:rPr lang="en-GB" dirty="0"/>
                        <a:t>0</a:t>
                      </a:r>
                    </a:p>
                  </a:txBody>
                  <a:tcPr/>
                </a:tc>
                <a:tc>
                  <a:txBody>
                    <a:bodyPr/>
                    <a:lstStyle/>
                    <a:p>
                      <a:pPr algn="ctr"/>
                      <a:r>
                        <a:rPr lang="en-GB" dirty="0"/>
                        <a:t>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Matured March 2017</a:t>
                      </a:r>
                    </a:p>
                  </a:txBody>
                  <a:tcPr/>
                </a:tc>
                <a:extLst>
                  <a:ext uri="{0D108BD9-81ED-4DB2-BD59-A6C34878D82A}">
                    <a16:rowId xmlns:a16="http://schemas.microsoft.com/office/drawing/2014/main" val="10005"/>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27434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3.956%</a:t>
                      </a:r>
                    </a:p>
                  </a:txBody>
                  <a:tcPr/>
                </a:tc>
                <a:tc>
                  <a:txBody>
                    <a:bodyPr/>
                    <a:lstStyle/>
                    <a:p>
                      <a:pPr algn="ctr"/>
                      <a:r>
                        <a:rPr lang="en-GB" dirty="0"/>
                        <a:t>1</a:t>
                      </a:r>
                    </a:p>
                  </a:txBody>
                  <a:tcPr/>
                </a:tc>
                <a:tc>
                  <a:txBody>
                    <a:bodyPr/>
                    <a:lstStyle/>
                    <a:p>
                      <a:pPr algn="ctr"/>
                      <a:r>
                        <a:rPr lang="en-GB" dirty="0"/>
                        <a:t>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10006"/>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27436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3.956%</a:t>
                      </a:r>
                    </a:p>
                  </a:txBody>
                  <a:tcPr/>
                </a:tc>
                <a:tc>
                  <a:txBody>
                    <a:bodyPr/>
                    <a:lstStyle/>
                    <a:p>
                      <a:pPr algn="ctr"/>
                      <a:r>
                        <a:rPr lang="en-GB" dirty="0"/>
                        <a:t>1</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7"/>
                  </a:ext>
                </a:extLst>
              </a:tr>
              <a:tr h="370840">
                <a:tc>
                  <a:txBody>
                    <a:bodyPr/>
                    <a:lstStyle/>
                    <a:p>
                      <a:pPr algn="ctr"/>
                      <a:r>
                        <a:rPr lang="en-GB" dirty="0"/>
                        <a:t>27437</a:t>
                      </a:r>
                    </a:p>
                  </a:txBody>
                  <a:tcPr/>
                </a:tc>
                <a:tc>
                  <a:txBody>
                    <a:bodyPr/>
                    <a:lstStyle/>
                    <a:p>
                      <a:pPr algn="ctr"/>
                      <a:r>
                        <a:rPr lang="en-GB" dirty="0"/>
                        <a:t>3.75%</a:t>
                      </a:r>
                    </a:p>
                  </a:txBody>
                  <a:tcPr/>
                </a:tc>
                <a:tc>
                  <a:txBody>
                    <a:bodyPr/>
                    <a:lstStyle/>
                    <a:p>
                      <a:pPr algn="ctr"/>
                      <a:r>
                        <a:rPr lang="en-GB" dirty="0"/>
                        <a:t>2</a:t>
                      </a:r>
                    </a:p>
                  </a:txBody>
                  <a:tcPr/>
                </a:tc>
                <a:tc>
                  <a:txBody>
                    <a:bodyPr/>
                    <a:lstStyle/>
                    <a:p>
                      <a:pPr algn="ctr"/>
                      <a:r>
                        <a:rPr lang="en-GB" dirty="0"/>
                        <a:t>2%</a:t>
                      </a:r>
                    </a:p>
                  </a:txBody>
                  <a:tcPr/>
                </a:tc>
                <a:tc>
                  <a:txBody>
                    <a:bodyPr/>
                    <a:lstStyle/>
                    <a:p>
                      <a:pPr algn="ctr"/>
                      <a:endParaRPr lang="en-GB" dirty="0"/>
                    </a:p>
                  </a:txBody>
                  <a:tcPr/>
                </a:tc>
                <a:extLst>
                  <a:ext uri="{0D108BD9-81ED-4DB2-BD59-A6C34878D82A}">
                    <a16:rowId xmlns:a16="http://schemas.microsoft.com/office/drawing/2014/main" val="10008"/>
                  </a:ext>
                </a:extLst>
              </a:tr>
              <a:tr h="370840">
                <a:tc>
                  <a:txBody>
                    <a:bodyPr/>
                    <a:lstStyle/>
                    <a:p>
                      <a:pPr algn="ctr"/>
                      <a:r>
                        <a:rPr lang="en-GB" dirty="0"/>
                        <a:t>27438</a:t>
                      </a:r>
                    </a:p>
                  </a:txBody>
                  <a:tcPr/>
                </a:tc>
                <a:tc>
                  <a:txBody>
                    <a:bodyPr/>
                    <a:lstStyle/>
                    <a:p>
                      <a:pPr algn="ctr"/>
                      <a:r>
                        <a:rPr lang="en-GB" dirty="0"/>
                        <a:t>2.497%</a:t>
                      </a:r>
                    </a:p>
                  </a:txBody>
                  <a:tcPr/>
                </a:tc>
                <a:tc>
                  <a:txBody>
                    <a:bodyPr/>
                    <a:lstStyle/>
                    <a:p>
                      <a:pPr algn="ctr"/>
                      <a:r>
                        <a:rPr lang="en-GB" dirty="0"/>
                        <a:t>4</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9"/>
                  </a:ext>
                </a:extLst>
              </a:tr>
              <a:tr h="370840">
                <a:tc>
                  <a:txBody>
                    <a:bodyPr/>
                    <a:lstStyle/>
                    <a:p>
                      <a:pPr algn="ctr"/>
                      <a:r>
                        <a:rPr lang="en-GB" dirty="0"/>
                        <a:t>27439</a:t>
                      </a:r>
                    </a:p>
                  </a:txBody>
                  <a:tcPr/>
                </a:tc>
                <a:tc>
                  <a:txBody>
                    <a:bodyPr/>
                    <a:lstStyle/>
                    <a:p>
                      <a:pPr algn="ctr"/>
                      <a:r>
                        <a:rPr lang="en-GB" dirty="0"/>
                        <a:t>1.422%</a:t>
                      </a:r>
                    </a:p>
                  </a:txBody>
                  <a:tcPr/>
                </a:tc>
                <a:tc>
                  <a:txBody>
                    <a:bodyPr/>
                    <a:lstStyle/>
                    <a:p>
                      <a:pPr algn="ctr"/>
                      <a:r>
                        <a:rPr lang="en-GB" dirty="0"/>
                        <a:t>9</a:t>
                      </a:r>
                    </a:p>
                  </a:txBody>
                  <a:tcPr/>
                </a:tc>
                <a:tc>
                  <a:txBody>
                    <a:bodyPr/>
                    <a:lstStyle/>
                    <a:p>
                      <a:pPr algn="ctr"/>
                      <a:r>
                        <a:rPr lang="en-GB" dirty="0"/>
                        <a:t>2</a:t>
                      </a:r>
                    </a:p>
                  </a:txBody>
                  <a:tcPr/>
                </a:tc>
                <a:tc>
                  <a:txBody>
                    <a:bodyPr/>
                    <a:lstStyle/>
                    <a:p>
                      <a:pPr algn="ctr"/>
                      <a:endParaRPr lang="en-GB"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20233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2700244"/>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27440</a:t>
                      </a:r>
                    </a:p>
                  </a:txBody>
                  <a:tcPr/>
                </a:tc>
                <a:tc>
                  <a:txBody>
                    <a:bodyPr/>
                    <a:lstStyle/>
                    <a:p>
                      <a:pPr algn="ctr"/>
                      <a:r>
                        <a:rPr lang="en-GB" dirty="0"/>
                        <a:t>1.672%</a:t>
                      </a:r>
                    </a:p>
                  </a:txBody>
                  <a:tcPr/>
                </a:tc>
                <a:tc>
                  <a:txBody>
                    <a:bodyPr/>
                    <a:lstStyle/>
                    <a:p>
                      <a:pPr algn="ctr"/>
                      <a:r>
                        <a:rPr lang="en-GB" dirty="0"/>
                        <a:t>10</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1"/>
                  </a:ext>
                </a:extLst>
              </a:tr>
              <a:tr h="370840">
                <a:tc>
                  <a:txBody>
                    <a:bodyPr/>
                    <a:lstStyle/>
                    <a:p>
                      <a:pPr algn="ctr"/>
                      <a:r>
                        <a:rPr lang="en-GB" dirty="0"/>
                        <a:t>27441</a:t>
                      </a:r>
                    </a:p>
                  </a:txBody>
                  <a:tcPr/>
                </a:tc>
                <a:tc>
                  <a:txBody>
                    <a:bodyPr/>
                    <a:lstStyle/>
                    <a:p>
                      <a:pPr algn="ctr"/>
                      <a:r>
                        <a:rPr lang="en-GB" dirty="0"/>
                        <a:t>1.922%</a:t>
                      </a:r>
                    </a:p>
                  </a:txBody>
                  <a:tcPr/>
                </a:tc>
                <a:tc>
                  <a:txBody>
                    <a:bodyPr/>
                    <a:lstStyle/>
                    <a:p>
                      <a:pPr algn="ctr"/>
                      <a:r>
                        <a:rPr lang="en-GB" dirty="0"/>
                        <a:t>11</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2"/>
                  </a:ext>
                </a:extLst>
              </a:tr>
              <a:tr h="370840">
                <a:tc>
                  <a:txBody>
                    <a:bodyPr/>
                    <a:lstStyle/>
                    <a:p>
                      <a:pPr algn="ctr"/>
                      <a:r>
                        <a:rPr lang="en-GB" dirty="0"/>
                        <a:t>27442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3.5%</a:t>
                      </a:r>
                    </a:p>
                  </a:txBody>
                  <a:tcPr/>
                </a:tc>
                <a:tc>
                  <a:txBody>
                    <a:bodyPr/>
                    <a:lstStyle/>
                    <a:p>
                      <a:pPr algn="ctr"/>
                      <a:r>
                        <a:rPr lang="en-GB" dirty="0"/>
                        <a:t>0</a:t>
                      </a:r>
                    </a:p>
                  </a:txBody>
                  <a:tcPr/>
                </a:tc>
                <a:tc>
                  <a:txBody>
                    <a:bodyPr/>
                    <a:lstStyle/>
                    <a:p>
                      <a:pPr algn="ctr"/>
                      <a:r>
                        <a:rPr lang="en-GB" dirty="0"/>
                        <a:t>1%</a:t>
                      </a:r>
                    </a:p>
                  </a:txBody>
                  <a:tcPr/>
                </a:tc>
                <a:tc>
                  <a:txBody>
                    <a:bodyPr/>
                    <a:lstStyle/>
                    <a:p>
                      <a:pPr algn="ctr"/>
                      <a:r>
                        <a:rPr lang="en-GB" dirty="0"/>
                        <a:t>Matures September 2017</a:t>
                      </a:r>
                    </a:p>
                  </a:txBody>
                  <a:tcPr/>
                </a:tc>
                <a:extLst>
                  <a:ext uri="{0D108BD9-81ED-4DB2-BD59-A6C34878D82A}">
                    <a16:rowId xmlns:a16="http://schemas.microsoft.com/office/drawing/2014/main" val="10003"/>
                  </a:ext>
                </a:extLst>
              </a:tr>
              <a:tr h="370840">
                <a:tc>
                  <a:txBody>
                    <a:bodyPr/>
                    <a:lstStyle/>
                    <a:p>
                      <a:pPr algn="ctr"/>
                      <a:r>
                        <a:rPr lang="en-GB" dirty="0"/>
                        <a:t>27443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2.172%</a:t>
                      </a:r>
                    </a:p>
                  </a:txBody>
                  <a:tcPr/>
                </a:tc>
                <a:tc>
                  <a:txBody>
                    <a:bodyPr/>
                    <a:lstStyle/>
                    <a:p>
                      <a:pPr algn="ctr"/>
                      <a:r>
                        <a:rPr lang="en-GB" dirty="0"/>
                        <a:t>9</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4"/>
                  </a:ext>
                </a:extLst>
              </a:tr>
              <a:tr h="370840">
                <a:tc>
                  <a:txBody>
                    <a:bodyPr/>
                    <a:lstStyle/>
                    <a:p>
                      <a:pPr algn="ctr"/>
                      <a:r>
                        <a:rPr lang="en-GB" dirty="0"/>
                        <a:t>27444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2.125%</a:t>
                      </a:r>
                    </a:p>
                  </a:txBody>
                  <a:tcPr/>
                </a:tc>
                <a:tc>
                  <a:txBody>
                    <a:bodyPr/>
                    <a:lstStyle/>
                    <a:p>
                      <a:pPr algn="ctr"/>
                      <a:r>
                        <a:rPr lang="en-GB" dirty="0"/>
                        <a:t>2</a:t>
                      </a:r>
                    </a:p>
                  </a:txBody>
                  <a:tcPr/>
                </a:tc>
                <a:tc>
                  <a:txBody>
                    <a:bodyPr/>
                    <a:lstStyle/>
                    <a:p>
                      <a:pPr algn="ctr"/>
                      <a:r>
                        <a:rPr lang="en-GB" dirty="0"/>
                        <a:t>2%</a:t>
                      </a:r>
                    </a:p>
                  </a:txBody>
                  <a:tcPr/>
                </a:tc>
                <a:tc>
                  <a:txBody>
                    <a:bodyPr/>
                    <a:lstStyle/>
                    <a:p>
                      <a:pPr algn="ctr"/>
                      <a:endParaRPr lang="en-GB" dirty="0"/>
                    </a:p>
                  </a:txBody>
                  <a:tcPr/>
                </a:tc>
                <a:extLst>
                  <a:ext uri="{0D108BD9-81ED-4DB2-BD59-A6C34878D82A}">
                    <a16:rowId xmlns:a16="http://schemas.microsoft.com/office/drawing/2014/main" val="10005"/>
                  </a:ext>
                </a:extLst>
              </a:tr>
              <a:tr h="370840">
                <a:tc>
                  <a:txBody>
                    <a:bodyPr/>
                    <a:lstStyle/>
                    <a:p>
                      <a:pPr algn="ctr"/>
                      <a:r>
                        <a:rPr lang="en-GB" dirty="0"/>
                        <a:t>27445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1%</a:t>
                      </a:r>
                    </a:p>
                  </a:txBody>
                  <a:tcPr/>
                </a:tc>
                <a:tc>
                  <a:txBody>
                    <a:bodyPr/>
                    <a:lstStyle/>
                    <a:p>
                      <a:pPr algn="ctr"/>
                      <a:r>
                        <a:rPr lang="en-GB" dirty="0"/>
                        <a:t>8</a:t>
                      </a:r>
                    </a:p>
                  </a:txBody>
                  <a:tcPr/>
                </a:tc>
                <a:tc>
                  <a:txBody>
                    <a:bodyPr/>
                    <a:lstStyle/>
                    <a:p>
                      <a:pPr algn="ctr"/>
                      <a:r>
                        <a:rPr lang="en-GB" dirty="0"/>
                        <a:t>6%</a:t>
                      </a:r>
                    </a:p>
                  </a:txBody>
                  <a:tcPr/>
                </a:tc>
                <a:tc>
                  <a:txBody>
                    <a:bodyPr/>
                    <a:lstStyle/>
                    <a:p>
                      <a:pPr algn="ctr"/>
                      <a:endParaRPr lang="en-GB" dirty="0"/>
                    </a:p>
                  </a:txBody>
                  <a:tcPr/>
                </a:tc>
                <a:extLst>
                  <a:ext uri="{0D108BD9-81ED-4DB2-BD59-A6C34878D82A}">
                    <a16:rowId xmlns:a16="http://schemas.microsoft.com/office/drawing/2014/main" val="10006"/>
                  </a:ext>
                </a:extLst>
              </a:tr>
              <a:tr h="370840">
                <a:tc>
                  <a:txBody>
                    <a:bodyPr/>
                    <a:lstStyle/>
                    <a:p>
                      <a:pPr algn="ctr"/>
                      <a:r>
                        <a:rPr lang="en-GB" dirty="0"/>
                        <a:t>27446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0.75%</a:t>
                      </a:r>
                    </a:p>
                  </a:txBody>
                  <a:tcPr/>
                </a:tc>
                <a:tc>
                  <a:txBody>
                    <a:bodyPr/>
                    <a:lstStyle/>
                    <a:p>
                      <a:pPr algn="ctr"/>
                      <a:r>
                        <a:rPr lang="en-GB" dirty="0"/>
                        <a:t>3</a:t>
                      </a:r>
                    </a:p>
                  </a:txBody>
                  <a:tcPr/>
                </a:tc>
                <a:tc>
                  <a:txBody>
                    <a:bodyPr/>
                    <a:lstStyle/>
                    <a:p>
                      <a:pPr algn="ctr"/>
                      <a:r>
                        <a:rPr lang="en-GB" dirty="0"/>
                        <a:t>3%</a:t>
                      </a:r>
                    </a:p>
                  </a:txBody>
                  <a:tcPr/>
                </a:tc>
                <a:tc>
                  <a:txBody>
                    <a:bodyPr/>
                    <a:lstStyle/>
                    <a:p>
                      <a:pPr algn="ctr"/>
                      <a:endParaRPr lang="en-GB" dirty="0"/>
                    </a:p>
                  </a:txBody>
                  <a:tcPr/>
                </a:tc>
                <a:extLst>
                  <a:ext uri="{0D108BD9-81ED-4DB2-BD59-A6C34878D82A}">
                    <a16:rowId xmlns:a16="http://schemas.microsoft.com/office/drawing/2014/main" val="10007"/>
                  </a:ext>
                </a:extLst>
              </a:tr>
              <a:tr h="370840">
                <a:tc>
                  <a:txBody>
                    <a:bodyPr/>
                    <a:lstStyle/>
                    <a:p>
                      <a:pPr algn="ctr"/>
                      <a:r>
                        <a:rPr lang="en-GB" dirty="0"/>
                        <a:t>27447</a:t>
                      </a:r>
                    </a:p>
                  </a:txBody>
                  <a:tcPr/>
                </a:tc>
                <a:tc>
                  <a:txBody>
                    <a:bodyPr/>
                    <a:lstStyle/>
                    <a:p>
                      <a:pPr algn="ctr"/>
                      <a:r>
                        <a:rPr lang="en-GB" dirty="0"/>
                        <a:t>0.875%</a:t>
                      </a:r>
                    </a:p>
                  </a:txBody>
                  <a:tcPr/>
                </a:tc>
                <a:tc>
                  <a:txBody>
                    <a:bodyPr/>
                    <a:lstStyle/>
                    <a:p>
                      <a:pPr algn="ctr"/>
                      <a:r>
                        <a:rPr lang="en-GB" dirty="0"/>
                        <a:t>4</a:t>
                      </a:r>
                    </a:p>
                  </a:txBody>
                  <a:tcPr/>
                </a:tc>
                <a:tc>
                  <a:txBody>
                    <a:bodyPr/>
                    <a:lstStyle/>
                    <a:p>
                      <a:pPr algn="ctr"/>
                      <a:r>
                        <a:rPr lang="en-GB" dirty="0"/>
                        <a:t>3%</a:t>
                      </a:r>
                    </a:p>
                  </a:txBody>
                  <a:tcPr/>
                </a:tc>
                <a:tc>
                  <a:txBody>
                    <a:bodyPr/>
                    <a:lstStyle/>
                    <a:p>
                      <a:pPr algn="ctr"/>
                      <a:endParaRPr lang="en-GB" dirty="0"/>
                    </a:p>
                  </a:txBody>
                  <a:tcPr/>
                </a:tc>
                <a:extLst>
                  <a:ext uri="{0D108BD9-81ED-4DB2-BD59-A6C34878D82A}">
                    <a16:rowId xmlns:a16="http://schemas.microsoft.com/office/drawing/2014/main" val="10008"/>
                  </a:ext>
                </a:extLst>
              </a:tr>
              <a:tr h="370840">
                <a:tc>
                  <a:txBody>
                    <a:bodyPr/>
                    <a:lstStyle/>
                    <a:p>
                      <a:pPr algn="ctr"/>
                      <a:r>
                        <a:rPr lang="en-GB" dirty="0"/>
                        <a:t>27583</a:t>
                      </a:r>
                    </a:p>
                  </a:txBody>
                  <a:tcPr/>
                </a:tc>
                <a:tc>
                  <a:txBody>
                    <a:bodyPr/>
                    <a:lstStyle/>
                    <a:p>
                      <a:pPr algn="ctr"/>
                      <a:r>
                        <a:rPr lang="en-GB" dirty="0"/>
                        <a:t>0%</a:t>
                      </a:r>
                    </a:p>
                  </a:txBody>
                  <a:tcPr/>
                </a:tc>
                <a:tc>
                  <a:txBody>
                    <a:bodyPr/>
                    <a:lstStyle/>
                    <a:p>
                      <a:pPr algn="ctr"/>
                      <a:r>
                        <a:rPr lang="en-GB" dirty="0"/>
                        <a:t>4</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9"/>
                  </a:ext>
                </a:extLst>
              </a:tr>
              <a:tr h="370840">
                <a:tc>
                  <a:txBody>
                    <a:bodyPr/>
                    <a:lstStyle/>
                    <a:p>
                      <a:pPr algn="ctr"/>
                      <a:r>
                        <a:rPr lang="en-GB" dirty="0"/>
                        <a:t>27672</a:t>
                      </a:r>
                    </a:p>
                  </a:txBody>
                  <a:tcPr/>
                </a:tc>
                <a:tc>
                  <a:txBody>
                    <a:bodyPr/>
                    <a:lstStyle/>
                    <a:p>
                      <a:pPr algn="ctr"/>
                      <a:r>
                        <a:rPr lang="en-GB" dirty="0"/>
                        <a:t>3.03%</a:t>
                      </a:r>
                    </a:p>
                  </a:txBody>
                  <a:tcPr/>
                </a:tc>
                <a:tc>
                  <a:txBody>
                    <a:bodyPr/>
                    <a:lstStyle/>
                    <a:p>
                      <a:pPr algn="ctr"/>
                      <a:r>
                        <a:rPr lang="en-GB" dirty="0"/>
                        <a:t>3</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615619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3949531"/>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27676</a:t>
                      </a:r>
                    </a:p>
                  </a:txBody>
                  <a:tcPr/>
                </a:tc>
                <a:tc>
                  <a:txBody>
                    <a:bodyPr/>
                    <a:lstStyle/>
                    <a:p>
                      <a:pPr algn="ctr"/>
                      <a:r>
                        <a:rPr lang="en-GB" dirty="0"/>
                        <a:t>2.752%</a:t>
                      </a:r>
                    </a:p>
                  </a:txBody>
                  <a:tcPr/>
                </a:tc>
                <a:tc>
                  <a:txBody>
                    <a:bodyPr/>
                    <a:lstStyle/>
                    <a:p>
                      <a:pPr algn="ctr"/>
                      <a:r>
                        <a:rPr lang="en-GB" dirty="0"/>
                        <a:t>6</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1"/>
                  </a:ext>
                </a:extLst>
              </a:tr>
              <a:tr h="370840">
                <a:tc>
                  <a:txBody>
                    <a:bodyPr/>
                    <a:lstStyle/>
                    <a:p>
                      <a:pPr algn="ctr"/>
                      <a:r>
                        <a:rPr lang="en-GB" dirty="0"/>
                        <a:t>27680</a:t>
                      </a:r>
                    </a:p>
                  </a:txBody>
                  <a:tcPr/>
                </a:tc>
                <a:tc>
                  <a:txBody>
                    <a:bodyPr/>
                    <a:lstStyle/>
                    <a:p>
                      <a:pPr algn="ctr"/>
                      <a:r>
                        <a:rPr lang="en-GB" dirty="0"/>
                        <a:t>2.184%</a:t>
                      </a:r>
                    </a:p>
                  </a:txBody>
                  <a:tcPr/>
                </a:tc>
                <a:tc>
                  <a:txBody>
                    <a:bodyPr/>
                    <a:lstStyle/>
                    <a:p>
                      <a:pPr algn="ctr"/>
                      <a:r>
                        <a:rPr lang="en-GB" dirty="0"/>
                        <a:t>4</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2"/>
                  </a:ext>
                </a:extLst>
              </a:tr>
              <a:tr h="370840">
                <a:tc>
                  <a:txBody>
                    <a:bodyPr/>
                    <a:lstStyle/>
                    <a:p>
                      <a:pPr algn="ctr"/>
                      <a:r>
                        <a:rPr lang="en-GB" dirty="0"/>
                        <a:t>27682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1.402%</a:t>
                      </a:r>
                    </a:p>
                  </a:txBody>
                  <a:tcPr/>
                </a:tc>
                <a:tc>
                  <a:txBody>
                    <a:bodyPr/>
                    <a:lstStyle/>
                    <a:p>
                      <a:pPr algn="ctr"/>
                      <a:r>
                        <a:rPr lang="en-GB" dirty="0"/>
                        <a:t>5</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3"/>
                  </a:ext>
                </a:extLst>
              </a:tr>
              <a:tr h="370840">
                <a:tc>
                  <a:txBody>
                    <a:bodyPr/>
                    <a:lstStyle/>
                    <a:p>
                      <a:pPr algn="ctr"/>
                      <a:r>
                        <a:rPr lang="en-GB" dirty="0"/>
                        <a:t>27684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0.81%</a:t>
                      </a:r>
                    </a:p>
                  </a:txBody>
                  <a:tcPr/>
                </a:tc>
                <a:tc>
                  <a:txBody>
                    <a:bodyPr/>
                    <a:lstStyle/>
                    <a:p>
                      <a:pPr algn="ctr"/>
                      <a:r>
                        <a:rPr lang="en-GB" dirty="0"/>
                        <a:t>5</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4"/>
                  </a:ext>
                </a:extLst>
              </a:tr>
              <a:tr h="370840">
                <a:tc>
                  <a:txBody>
                    <a:bodyPr/>
                    <a:lstStyle/>
                    <a:p>
                      <a:pPr algn="ctr"/>
                      <a:r>
                        <a:rPr lang="en-GB" dirty="0"/>
                        <a:t>27685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0.549%</a:t>
                      </a:r>
                    </a:p>
                  </a:txBody>
                  <a:tcPr/>
                </a:tc>
                <a:tc>
                  <a:txBody>
                    <a:bodyPr/>
                    <a:lstStyle/>
                    <a:p>
                      <a:pPr algn="ctr"/>
                      <a:r>
                        <a:rPr lang="en-GB" dirty="0"/>
                        <a:t>5</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5"/>
                  </a:ext>
                </a:extLst>
              </a:tr>
              <a:tr h="370840">
                <a:tc>
                  <a:txBody>
                    <a:bodyPr/>
                    <a:lstStyle/>
                    <a:p>
                      <a:pPr algn="ctr"/>
                      <a:r>
                        <a:rPr lang="en-GB" dirty="0"/>
                        <a:t>27687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0.181%</a:t>
                      </a:r>
                    </a:p>
                  </a:txBody>
                  <a:tcPr/>
                </a:tc>
                <a:tc>
                  <a:txBody>
                    <a:bodyPr/>
                    <a:lstStyle/>
                    <a:p>
                      <a:pPr algn="ctr"/>
                      <a:r>
                        <a:rPr lang="en-GB" dirty="0"/>
                        <a:t>6</a:t>
                      </a:r>
                    </a:p>
                  </a:txBody>
                  <a:tcPr/>
                </a:tc>
                <a:tc>
                  <a:txBody>
                    <a:bodyPr/>
                    <a:lstStyle/>
                    <a:p>
                      <a:pPr algn="ctr"/>
                      <a:r>
                        <a:rPr lang="en-GB" dirty="0"/>
                        <a:t>1%</a:t>
                      </a:r>
                    </a:p>
                  </a:txBody>
                  <a:tcPr/>
                </a:tc>
                <a:tc>
                  <a:txBody>
                    <a:bodyPr/>
                    <a:lstStyle/>
                    <a:p>
                      <a:pPr algn="ctr"/>
                      <a:endParaRPr lang="en-GB" dirty="0"/>
                    </a:p>
                  </a:txBody>
                  <a:tcPr/>
                </a:tc>
                <a:extLst>
                  <a:ext uri="{0D108BD9-81ED-4DB2-BD59-A6C34878D82A}">
                    <a16:rowId xmlns:a16="http://schemas.microsoft.com/office/drawing/2014/main" val="10006"/>
                  </a:ext>
                </a:extLst>
              </a:tr>
              <a:tr h="370840">
                <a:tc>
                  <a:txBody>
                    <a:bodyPr/>
                    <a:lstStyle/>
                    <a:p>
                      <a:pPr algn="ctr"/>
                      <a:r>
                        <a:rPr lang="en-GB" dirty="0"/>
                        <a:t>28130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7"/>
                  </a:ext>
                </a:extLst>
              </a:tr>
              <a:tr h="370840">
                <a:tc>
                  <a:txBody>
                    <a:bodyPr/>
                    <a:lstStyle/>
                    <a:p>
                      <a:pPr algn="ctr"/>
                      <a:r>
                        <a:rPr lang="en-GB" dirty="0"/>
                        <a:t>28132</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8"/>
                  </a:ext>
                </a:extLst>
              </a:tr>
              <a:tr h="370840">
                <a:tc>
                  <a:txBody>
                    <a:bodyPr/>
                    <a:lstStyle/>
                    <a:p>
                      <a:pPr algn="ctr"/>
                      <a:r>
                        <a:rPr lang="en-GB" dirty="0"/>
                        <a:t>28133</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9"/>
                  </a:ext>
                </a:extLst>
              </a:tr>
              <a:tr h="370840">
                <a:tc>
                  <a:txBody>
                    <a:bodyPr/>
                    <a:lstStyle/>
                    <a:p>
                      <a:pPr algn="ctr"/>
                      <a:r>
                        <a:rPr lang="en-GB" dirty="0"/>
                        <a:t>28135</a:t>
                      </a:r>
                    </a:p>
                  </a:txBody>
                  <a:tcPr/>
                </a:tc>
                <a:tc>
                  <a:txBody>
                    <a:bodyPr/>
                    <a:lstStyle/>
                    <a:p>
                      <a:pPr algn="ct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115492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38178875"/>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28137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April 2017</a:t>
                      </a:r>
                    </a:p>
                  </a:txBody>
                  <a:tcPr/>
                </a:tc>
                <a:extLst>
                  <a:ext uri="{0D108BD9-81ED-4DB2-BD59-A6C34878D82A}">
                    <a16:rowId xmlns:a16="http://schemas.microsoft.com/office/drawing/2014/main" val="10001"/>
                  </a:ext>
                </a:extLst>
              </a:tr>
              <a:tr h="370840">
                <a:tc>
                  <a:txBody>
                    <a:bodyPr/>
                    <a:lstStyle/>
                    <a:p>
                      <a:pPr algn="ctr"/>
                      <a:r>
                        <a:rPr lang="en-GB" dirty="0"/>
                        <a:t>28138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April 2017</a:t>
                      </a:r>
                    </a:p>
                  </a:txBody>
                  <a:tcPr/>
                </a:tc>
                <a:extLst>
                  <a:ext uri="{0D108BD9-81ED-4DB2-BD59-A6C34878D82A}">
                    <a16:rowId xmlns:a16="http://schemas.microsoft.com/office/drawing/2014/main" val="10002"/>
                  </a:ext>
                </a:extLst>
              </a:tr>
              <a:tr h="370840">
                <a:tc>
                  <a:txBody>
                    <a:bodyPr/>
                    <a:lstStyle/>
                    <a:p>
                      <a:pPr algn="ctr"/>
                      <a:r>
                        <a:rPr lang="en-GB" dirty="0"/>
                        <a:t>28140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May 2017</a:t>
                      </a:r>
                    </a:p>
                  </a:txBody>
                  <a:tcPr/>
                </a:tc>
                <a:extLst>
                  <a:ext uri="{0D108BD9-81ED-4DB2-BD59-A6C34878D82A}">
                    <a16:rowId xmlns:a16="http://schemas.microsoft.com/office/drawing/2014/main" val="10003"/>
                  </a:ext>
                </a:extLst>
              </a:tr>
              <a:tr h="370840">
                <a:tc>
                  <a:txBody>
                    <a:bodyPr/>
                    <a:lstStyle/>
                    <a:p>
                      <a:pPr algn="ctr"/>
                      <a:r>
                        <a:rPr lang="en-GB" dirty="0"/>
                        <a:t>28141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May 2017</a:t>
                      </a:r>
                    </a:p>
                  </a:txBody>
                  <a:tcPr/>
                </a:tc>
                <a:extLst>
                  <a:ext uri="{0D108BD9-81ED-4DB2-BD59-A6C34878D82A}">
                    <a16:rowId xmlns:a16="http://schemas.microsoft.com/office/drawing/2014/main" val="10004"/>
                  </a:ext>
                </a:extLst>
              </a:tr>
              <a:tr h="370840">
                <a:tc>
                  <a:txBody>
                    <a:bodyPr/>
                    <a:lstStyle/>
                    <a:p>
                      <a:pPr algn="ctr"/>
                      <a:r>
                        <a:rPr lang="en-GB" dirty="0"/>
                        <a:t>28142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May 2017</a:t>
                      </a:r>
                    </a:p>
                  </a:txBody>
                  <a:tcPr/>
                </a:tc>
                <a:extLst>
                  <a:ext uri="{0D108BD9-81ED-4DB2-BD59-A6C34878D82A}">
                    <a16:rowId xmlns:a16="http://schemas.microsoft.com/office/drawing/2014/main" val="10005"/>
                  </a:ext>
                </a:extLst>
              </a:tr>
              <a:tr h="370840">
                <a:tc>
                  <a:txBody>
                    <a:bodyPr/>
                    <a:lstStyle/>
                    <a:p>
                      <a:pPr algn="ctr"/>
                      <a:r>
                        <a:rPr lang="en-GB" dirty="0"/>
                        <a:t>28143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May 2017</a:t>
                      </a:r>
                    </a:p>
                  </a:txBody>
                  <a:tcPr/>
                </a:tc>
                <a:extLst>
                  <a:ext uri="{0D108BD9-81ED-4DB2-BD59-A6C34878D82A}">
                    <a16:rowId xmlns:a16="http://schemas.microsoft.com/office/drawing/2014/main" val="10006"/>
                  </a:ext>
                </a:extLst>
              </a:tr>
              <a:tr h="370840">
                <a:tc>
                  <a:txBody>
                    <a:bodyPr/>
                    <a:lstStyle/>
                    <a:p>
                      <a:pPr algn="ctr"/>
                      <a:r>
                        <a:rPr lang="en-GB" dirty="0"/>
                        <a:t>28144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June 2017</a:t>
                      </a:r>
                    </a:p>
                  </a:txBody>
                  <a:tcPr/>
                </a:tc>
                <a:extLst>
                  <a:ext uri="{0D108BD9-81ED-4DB2-BD59-A6C34878D82A}">
                    <a16:rowId xmlns:a16="http://schemas.microsoft.com/office/drawing/2014/main" val="10007"/>
                  </a:ext>
                </a:extLst>
              </a:tr>
              <a:tr h="370840">
                <a:tc>
                  <a:txBody>
                    <a:bodyPr/>
                    <a:lstStyle/>
                    <a:p>
                      <a:pPr algn="ctr"/>
                      <a:r>
                        <a:rPr lang="en-GB" dirty="0"/>
                        <a:t>28145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July 2017</a:t>
                      </a:r>
                    </a:p>
                  </a:txBody>
                  <a:tcPr/>
                </a:tc>
                <a:extLst>
                  <a:ext uri="{0D108BD9-81ED-4DB2-BD59-A6C34878D82A}">
                    <a16:rowId xmlns:a16="http://schemas.microsoft.com/office/drawing/2014/main" val="10008"/>
                  </a:ext>
                </a:extLst>
              </a:tr>
              <a:tr h="370840">
                <a:tc>
                  <a:txBody>
                    <a:bodyPr/>
                    <a:lstStyle/>
                    <a:p>
                      <a:pPr algn="ctr"/>
                      <a:r>
                        <a:rPr lang="en-GB" dirty="0"/>
                        <a:t>28146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July 2017</a:t>
                      </a:r>
                    </a:p>
                  </a:txBody>
                  <a:tcPr/>
                </a:tc>
                <a:extLst>
                  <a:ext uri="{0D108BD9-81ED-4DB2-BD59-A6C34878D82A}">
                    <a16:rowId xmlns:a16="http://schemas.microsoft.com/office/drawing/2014/main" val="10009"/>
                  </a:ext>
                </a:extLst>
              </a:tr>
              <a:tr h="370840">
                <a:tc>
                  <a:txBody>
                    <a:bodyPr/>
                    <a:lstStyle/>
                    <a:p>
                      <a:pPr algn="ctr"/>
                      <a:r>
                        <a:rPr lang="en-GB" dirty="0"/>
                        <a:t>28147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July 2017</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41194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B4"/>
                </a:solidFill>
              </a:rPr>
              <a:t>Executive Summary</a:t>
            </a:r>
          </a:p>
        </p:txBody>
      </p:sp>
      <p:sp>
        <p:nvSpPr>
          <p:cNvPr id="3" name="Content Placeholder 2"/>
          <p:cNvSpPr>
            <a:spLocks noGrp="1"/>
          </p:cNvSpPr>
          <p:nvPr>
            <p:ph idx="1"/>
          </p:nvPr>
        </p:nvSpPr>
        <p:spPr/>
        <p:txBody>
          <a:bodyPr>
            <a:normAutofit fontScale="92500" lnSpcReduction="20000"/>
          </a:bodyPr>
          <a:lstStyle/>
          <a:p>
            <a:r>
              <a:rPr lang="en-US" dirty="0"/>
              <a:t>The </a:t>
            </a:r>
            <a:r>
              <a:rPr lang="en-US" b="1" dirty="0">
                <a:solidFill>
                  <a:srgbClr val="FF0000"/>
                </a:solidFill>
              </a:rPr>
              <a:t>Red for Danger </a:t>
            </a:r>
            <a:r>
              <a:rPr lang="en-US" dirty="0"/>
              <a:t>lights are flashing over the European banking system as BPE – a bank in good standing – had to be bailed out by a “white knight”, SAN</a:t>
            </a:r>
          </a:p>
          <a:p>
            <a:r>
              <a:rPr lang="en-US" dirty="0"/>
              <a:t>BPE’s demise points to the continued weakness of European banks’ Real Estate loan books, to the vulnerability of the ECB and EIB, and to the inefficacy of the new EU framework for dealing with banks</a:t>
            </a:r>
          </a:p>
          <a:p>
            <a:r>
              <a:rPr lang="en-US" dirty="0"/>
              <a:t>The dangers for the UK are:</a:t>
            </a:r>
          </a:p>
          <a:p>
            <a:pPr marL="914400" lvl="1" indent="-457200">
              <a:buFont typeface="+mj-lt"/>
              <a:buAutoNum type="arabicPeriod"/>
            </a:pPr>
            <a:r>
              <a:rPr lang="en-US" dirty="0"/>
              <a:t>SAN UK is badly damaged if SAN as a whole becomes a “black knight” as Lloyds did when it bailed out HBOS;</a:t>
            </a:r>
          </a:p>
          <a:p>
            <a:pPr marL="914400" lvl="1" indent="-457200">
              <a:buFont typeface="+mj-lt"/>
              <a:buAutoNum type="arabicPeriod"/>
            </a:pPr>
            <a:r>
              <a:rPr lang="en-US" dirty="0"/>
              <a:t>The UK receives a demand for funds or has its guarantee liabilities increased at the EU level, because there is a paucity of other “white knights” to bail out further casualties, and because Member States lack the capacity to bail out their banking systems themselves.</a:t>
            </a:r>
          </a:p>
          <a:p>
            <a:pPr marL="914400" lvl="1" indent="-457200">
              <a:buFont typeface="+mj-lt"/>
              <a:buAutoNum type="arabicPeriod"/>
            </a:pPr>
            <a:endParaRPr lang="en-US" dirty="0"/>
          </a:p>
        </p:txBody>
      </p:sp>
    </p:spTree>
    <p:extLst>
      <p:ext uri="{BB962C8B-B14F-4D97-AF65-F5344CB8AC3E}">
        <p14:creationId xmlns:p14="http://schemas.microsoft.com/office/powerpoint/2010/main" val="306204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1674325"/>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28475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July 2017</a:t>
                      </a:r>
                    </a:p>
                  </a:txBody>
                  <a:tcPr/>
                </a:tc>
                <a:extLst>
                  <a:ext uri="{0D108BD9-81ED-4DB2-BD59-A6C34878D82A}">
                    <a16:rowId xmlns:a16="http://schemas.microsoft.com/office/drawing/2014/main" val="10001"/>
                  </a:ext>
                </a:extLst>
              </a:tr>
              <a:tr h="370840">
                <a:tc>
                  <a:txBody>
                    <a:bodyPr/>
                    <a:lstStyle/>
                    <a:p>
                      <a:pPr algn="ctr"/>
                      <a:r>
                        <a:rPr lang="en-GB" dirty="0"/>
                        <a:t>28476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August 2017</a:t>
                      </a:r>
                    </a:p>
                  </a:txBody>
                  <a:tcPr/>
                </a:tc>
                <a:extLst>
                  <a:ext uri="{0D108BD9-81ED-4DB2-BD59-A6C34878D82A}">
                    <a16:rowId xmlns:a16="http://schemas.microsoft.com/office/drawing/2014/main" val="10002"/>
                  </a:ext>
                </a:extLst>
              </a:tr>
              <a:tr h="370840">
                <a:tc>
                  <a:txBody>
                    <a:bodyPr/>
                    <a:lstStyle/>
                    <a:p>
                      <a:pPr algn="ctr"/>
                      <a:r>
                        <a:rPr lang="en-GB" dirty="0"/>
                        <a:t>28591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August 2017</a:t>
                      </a:r>
                    </a:p>
                  </a:txBody>
                  <a:tcPr/>
                </a:tc>
                <a:extLst>
                  <a:ext uri="{0D108BD9-81ED-4DB2-BD59-A6C34878D82A}">
                    <a16:rowId xmlns:a16="http://schemas.microsoft.com/office/drawing/2014/main" val="10003"/>
                  </a:ext>
                </a:extLst>
              </a:tr>
              <a:tr h="370840">
                <a:tc>
                  <a:txBody>
                    <a:bodyPr/>
                    <a:lstStyle/>
                    <a:p>
                      <a:pPr algn="ctr"/>
                      <a:r>
                        <a:rPr lang="en-GB" dirty="0"/>
                        <a:t>28592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August 2017</a:t>
                      </a:r>
                    </a:p>
                  </a:txBody>
                  <a:tcPr/>
                </a:tc>
                <a:extLst>
                  <a:ext uri="{0D108BD9-81ED-4DB2-BD59-A6C34878D82A}">
                    <a16:rowId xmlns:a16="http://schemas.microsoft.com/office/drawing/2014/main" val="10004"/>
                  </a:ext>
                </a:extLst>
              </a:tr>
              <a:tr h="370840">
                <a:tc>
                  <a:txBody>
                    <a:bodyPr/>
                    <a:lstStyle/>
                    <a:p>
                      <a:pPr algn="ctr"/>
                      <a:r>
                        <a:rPr lang="en-GB" dirty="0"/>
                        <a:t>28593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September 2017</a:t>
                      </a:r>
                    </a:p>
                  </a:txBody>
                  <a:tcPr/>
                </a:tc>
                <a:extLst>
                  <a:ext uri="{0D108BD9-81ED-4DB2-BD59-A6C34878D82A}">
                    <a16:rowId xmlns:a16="http://schemas.microsoft.com/office/drawing/2014/main" val="10005"/>
                  </a:ext>
                </a:extLst>
              </a:tr>
              <a:tr h="370840">
                <a:tc>
                  <a:txBody>
                    <a:bodyPr/>
                    <a:lstStyle/>
                    <a:p>
                      <a:pPr algn="ctr"/>
                      <a:r>
                        <a:rPr lang="en-GB" dirty="0"/>
                        <a:t>28594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September 2017</a:t>
                      </a:r>
                    </a:p>
                  </a:txBody>
                  <a:tcPr/>
                </a:tc>
                <a:extLst>
                  <a:ext uri="{0D108BD9-81ED-4DB2-BD59-A6C34878D82A}">
                    <a16:rowId xmlns:a16="http://schemas.microsoft.com/office/drawing/2014/main" val="10006"/>
                  </a:ext>
                </a:extLst>
              </a:tr>
              <a:tr h="370840">
                <a:tc>
                  <a:txBody>
                    <a:bodyPr/>
                    <a:lstStyle/>
                    <a:p>
                      <a:pPr algn="ctr"/>
                      <a:r>
                        <a:rPr lang="en-GB" dirty="0"/>
                        <a:t>28595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September 2017</a:t>
                      </a:r>
                    </a:p>
                  </a:txBody>
                  <a:tcPr/>
                </a:tc>
                <a:extLst>
                  <a:ext uri="{0D108BD9-81ED-4DB2-BD59-A6C34878D82A}">
                    <a16:rowId xmlns:a16="http://schemas.microsoft.com/office/drawing/2014/main" val="10007"/>
                  </a:ext>
                </a:extLst>
              </a:tr>
              <a:tr h="370840">
                <a:tc>
                  <a:txBody>
                    <a:bodyPr/>
                    <a:lstStyle/>
                    <a:p>
                      <a:pPr algn="ctr"/>
                      <a:r>
                        <a:rPr lang="en-GB" dirty="0"/>
                        <a:t>28596</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October 2017</a:t>
                      </a:r>
                    </a:p>
                  </a:txBody>
                  <a:tcPr/>
                </a:tc>
                <a:extLst>
                  <a:ext uri="{0D108BD9-81ED-4DB2-BD59-A6C34878D82A}">
                    <a16:rowId xmlns:a16="http://schemas.microsoft.com/office/drawing/2014/main" val="10008"/>
                  </a:ext>
                </a:extLst>
              </a:tr>
              <a:tr h="370840">
                <a:tc>
                  <a:txBody>
                    <a:bodyPr/>
                    <a:lstStyle/>
                    <a:p>
                      <a:pPr algn="ctr"/>
                      <a:r>
                        <a:rPr lang="en-GB" dirty="0"/>
                        <a:t>28597</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November 2017</a:t>
                      </a:r>
                    </a:p>
                  </a:txBody>
                  <a:tcPr/>
                </a:tc>
                <a:extLst>
                  <a:ext uri="{0D108BD9-81ED-4DB2-BD59-A6C34878D82A}">
                    <a16:rowId xmlns:a16="http://schemas.microsoft.com/office/drawing/2014/main" val="10009"/>
                  </a:ext>
                </a:extLst>
              </a:tr>
              <a:tr h="370840">
                <a:tc>
                  <a:txBody>
                    <a:bodyPr/>
                    <a:lstStyle/>
                    <a:p>
                      <a:pPr algn="ctr"/>
                      <a:r>
                        <a:rPr lang="en-GB" dirty="0"/>
                        <a:t>28598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November 2017</a:t>
                      </a: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15302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4442"/>
            <a:ext cx="10055087" cy="690098"/>
          </a:xfrm>
        </p:spPr>
        <p:txBody>
          <a:bodyPr>
            <a:normAutofit fontScale="90000"/>
          </a:bodyPr>
          <a:lstStyle/>
          <a:p>
            <a:r>
              <a:rPr lang="en-US" dirty="0">
                <a:solidFill>
                  <a:srgbClr val="0085B4"/>
                </a:solidFill>
              </a:rPr>
              <a:t>Appendix 2 – details of BPE bonds eligible as ECB collateral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7403226"/>
              </p:ext>
            </p:extLst>
          </p:nvPr>
        </p:nvGraphicFramePr>
        <p:xfrm>
          <a:off x="1152939" y="1547190"/>
          <a:ext cx="9740345" cy="4348480"/>
        </p:xfrm>
        <a:graphic>
          <a:graphicData uri="http://schemas.openxmlformats.org/drawingml/2006/table">
            <a:tbl>
              <a:tblPr firstRow="1" bandRow="1">
                <a:tableStyleId>{5C22544A-7EE6-4342-B048-85BDC9FD1C3A}</a:tableStyleId>
              </a:tblPr>
              <a:tblGrid>
                <a:gridCol w="1431235">
                  <a:extLst>
                    <a:ext uri="{9D8B030D-6E8A-4147-A177-3AD203B41FA5}">
                      <a16:colId xmlns:a16="http://schemas.microsoft.com/office/drawing/2014/main" val="20000"/>
                    </a:ext>
                  </a:extLst>
                </a:gridCol>
                <a:gridCol w="1679713">
                  <a:extLst>
                    <a:ext uri="{9D8B030D-6E8A-4147-A177-3AD203B41FA5}">
                      <a16:colId xmlns:a16="http://schemas.microsoft.com/office/drawing/2014/main" val="20001"/>
                    </a:ext>
                  </a:extLst>
                </a:gridCol>
                <a:gridCol w="1550504">
                  <a:extLst>
                    <a:ext uri="{9D8B030D-6E8A-4147-A177-3AD203B41FA5}">
                      <a16:colId xmlns:a16="http://schemas.microsoft.com/office/drawing/2014/main" val="20002"/>
                    </a:ext>
                  </a:extLst>
                </a:gridCol>
                <a:gridCol w="1510748">
                  <a:extLst>
                    <a:ext uri="{9D8B030D-6E8A-4147-A177-3AD203B41FA5}">
                      <a16:colId xmlns:a16="http://schemas.microsoft.com/office/drawing/2014/main" val="20003"/>
                    </a:ext>
                  </a:extLst>
                </a:gridCol>
                <a:gridCol w="3568145">
                  <a:extLst>
                    <a:ext uri="{9D8B030D-6E8A-4147-A177-3AD203B41FA5}">
                      <a16:colId xmlns:a16="http://schemas.microsoft.com/office/drawing/2014/main" val="20004"/>
                    </a:ext>
                  </a:extLst>
                </a:gridCol>
              </a:tblGrid>
              <a:tr h="370840">
                <a:tc>
                  <a:txBody>
                    <a:bodyPr/>
                    <a:lstStyle/>
                    <a:p>
                      <a:pPr algn="ctr"/>
                      <a:r>
                        <a:rPr lang="en-GB" dirty="0"/>
                        <a:t>Line #</a:t>
                      </a:r>
                    </a:p>
                  </a:txBody>
                  <a:tcPr/>
                </a:tc>
                <a:tc>
                  <a:txBody>
                    <a:bodyPr/>
                    <a:lstStyle/>
                    <a:p>
                      <a:pPr algn="ctr"/>
                      <a:r>
                        <a:rPr lang="en-GB" dirty="0"/>
                        <a:t>Interest coupon</a:t>
                      </a:r>
                    </a:p>
                  </a:txBody>
                  <a:tcPr/>
                </a:tc>
                <a:tc>
                  <a:txBody>
                    <a:bodyPr/>
                    <a:lstStyle/>
                    <a:p>
                      <a:pPr algn="ctr"/>
                      <a:r>
                        <a:rPr lang="en-GB" dirty="0"/>
                        <a:t>Maturity in years</a:t>
                      </a:r>
                    </a:p>
                  </a:txBody>
                  <a:tcPr/>
                </a:tc>
                <a:tc>
                  <a:txBody>
                    <a:bodyPr/>
                    <a:lstStyle/>
                    <a:p>
                      <a:pPr algn="ctr"/>
                      <a:r>
                        <a:rPr lang="en-GB" dirty="0"/>
                        <a:t>Haircut percentage</a:t>
                      </a:r>
                    </a:p>
                  </a:txBody>
                  <a:tcPr/>
                </a:tc>
                <a:tc>
                  <a:txBody>
                    <a:bodyPr/>
                    <a:lstStyle/>
                    <a:p>
                      <a:pPr algn="ctr"/>
                      <a:r>
                        <a:rPr lang="en-GB" dirty="0"/>
                        <a:t>Notes</a:t>
                      </a:r>
                    </a:p>
                  </a:txBody>
                  <a:tcPr/>
                </a:tc>
                <a:extLst>
                  <a:ext uri="{0D108BD9-81ED-4DB2-BD59-A6C34878D82A}">
                    <a16:rowId xmlns:a16="http://schemas.microsoft.com/office/drawing/2014/main" val="10000"/>
                  </a:ext>
                </a:extLst>
              </a:tr>
              <a:tr h="370840">
                <a:tc>
                  <a:txBody>
                    <a:bodyPr/>
                    <a:lstStyle/>
                    <a:p>
                      <a:pPr algn="ctr"/>
                      <a:r>
                        <a:rPr lang="en-GB" dirty="0"/>
                        <a:t>28599</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December 2017</a:t>
                      </a:r>
                    </a:p>
                  </a:txBody>
                  <a:tcPr/>
                </a:tc>
                <a:extLst>
                  <a:ext uri="{0D108BD9-81ED-4DB2-BD59-A6C34878D82A}">
                    <a16:rowId xmlns:a16="http://schemas.microsoft.com/office/drawing/2014/main" val="10001"/>
                  </a:ext>
                </a:extLst>
              </a:tr>
              <a:tr h="370840">
                <a:tc>
                  <a:txBody>
                    <a:bodyPr/>
                    <a:lstStyle/>
                    <a:p>
                      <a:pPr algn="ctr"/>
                      <a:r>
                        <a:rPr lang="en-GB" dirty="0"/>
                        <a:t>28600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Matures January</a:t>
                      </a:r>
                      <a:r>
                        <a:rPr lang="en-GB" baseline="0" dirty="0"/>
                        <a:t> 2018</a:t>
                      </a:r>
                      <a:endParaRPr lang="en-GB" dirty="0"/>
                    </a:p>
                  </a:txBody>
                  <a:tcPr/>
                </a:tc>
                <a:extLst>
                  <a:ext uri="{0D108BD9-81ED-4DB2-BD59-A6C34878D82A}">
                    <a16:rowId xmlns:a16="http://schemas.microsoft.com/office/drawing/2014/main" val="10002"/>
                  </a:ext>
                </a:extLst>
              </a:tr>
              <a:tr h="370840">
                <a:tc>
                  <a:txBody>
                    <a:bodyPr/>
                    <a:lstStyle/>
                    <a:p>
                      <a:pPr algn="ctr"/>
                      <a:r>
                        <a:rPr lang="en-GB" dirty="0"/>
                        <a:t>28601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3"/>
                  </a:ext>
                </a:extLst>
              </a:tr>
              <a:tr h="370840">
                <a:tc>
                  <a:txBody>
                    <a:bodyPr/>
                    <a:lstStyle/>
                    <a:p>
                      <a:pPr algn="ctr"/>
                      <a:r>
                        <a:rPr lang="en-GB" dirty="0"/>
                        <a:t>28602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April 2017</a:t>
                      </a:r>
                    </a:p>
                  </a:txBody>
                  <a:tcPr/>
                </a:tc>
                <a:extLst>
                  <a:ext uri="{0D108BD9-81ED-4DB2-BD59-A6C34878D82A}">
                    <a16:rowId xmlns:a16="http://schemas.microsoft.com/office/drawing/2014/main" val="10004"/>
                  </a:ext>
                </a:extLst>
              </a:tr>
              <a:tr h="370840">
                <a:tc>
                  <a:txBody>
                    <a:bodyPr/>
                    <a:lstStyle/>
                    <a:p>
                      <a:pPr algn="ctr"/>
                      <a:r>
                        <a:rPr lang="en-GB" dirty="0"/>
                        <a:t>28603</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May 2017</a:t>
                      </a:r>
                    </a:p>
                  </a:txBody>
                  <a:tcPr/>
                </a:tc>
                <a:extLst>
                  <a:ext uri="{0D108BD9-81ED-4DB2-BD59-A6C34878D82A}">
                    <a16:rowId xmlns:a16="http://schemas.microsoft.com/office/drawing/2014/main" val="10005"/>
                  </a:ext>
                </a:extLst>
              </a:tr>
              <a:tr h="370840">
                <a:tc>
                  <a:txBody>
                    <a:bodyPr/>
                    <a:lstStyle/>
                    <a:p>
                      <a:pPr algn="ctr"/>
                      <a:r>
                        <a:rPr lang="en-GB" dirty="0"/>
                        <a:t>28604</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6"/>
                  </a:ext>
                </a:extLst>
              </a:tr>
              <a:tr h="370840">
                <a:tc>
                  <a:txBody>
                    <a:bodyPr/>
                    <a:lstStyle/>
                    <a:p>
                      <a:pPr algn="ctr"/>
                      <a:r>
                        <a:rPr lang="en-GB" dirty="0"/>
                        <a:t>28605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dirty="0"/>
                        <a:t>0%</a:t>
                      </a:r>
                    </a:p>
                  </a:txBody>
                  <a:tcPr/>
                </a:tc>
                <a:tc>
                  <a:txBody>
                    <a:bodyPr/>
                    <a:lstStyle/>
                    <a:p>
                      <a:pPr algn="ctr"/>
                      <a:r>
                        <a:rPr lang="en-GB" dirty="0"/>
                        <a:t>0</a:t>
                      </a:r>
                    </a:p>
                  </a:txBody>
                  <a:tcPr/>
                </a:tc>
                <a:tc>
                  <a:txBody>
                    <a:bodyPr/>
                    <a:lstStyle/>
                    <a:p>
                      <a:pPr algn="ctr"/>
                      <a:r>
                        <a:rPr lang="en-GB" dirty="0"/>
                        <a:t>13%</a:t>
                      </a:r>
                    </a:p>
                  </a:txBody>
                  <a:tcPr/>
                </a:tc>
                <a:tc>
                  <a:txBody>
                    <a:bodyPr/>
                    <a:lstStyle/>
                    <a:p>
                      <a:pPr algn="ctr"/>
                      <a:r>
                        <a:rPr lang="en-GB" dirty="0"/>
                        <a:t>Matured March 2017</a:t>
                      </a:r>
                    </a:p>
                  </a:txBody>
                  <a:tcPr/>
                </a:tc>
                <a:extLst>
                  <a:ext uri="{0D108BD9-81ED-4DB2-BD59-A6C34878D82A}">
                    <a16:rowId xmlns:a16="http://schemas.microsoft.com/office/drawing/2014/main" val="10007"/>
                  </a:ext>
                </a:extLst>
              </a:tr>
              <a:tr h="370840">
                <a:tc>
                  <a:txBody>
                    <a:bodyPr/>
                    <a:lstStyle/>
                    <a:p>
                      <a:pPr algn="ctr"/>
                      <a:r>
                        <a:rPr lang="en-GB" dirty="0"/>
                        <a:t>28773</a:t>
                      </a:r>
                    </a:p>
                  </a:txBody>
                  <a:tcPr/>
                </a:tc>
                <a:tc>
                  <a:txBody>
                    <a:bodyPr/>
                    <a:lstStyle/>
                    <a:p>
                      <a:pPr algn="ctr"/>
                      <a:r>
                        <a:rPr lang="en-GB" dirty="0"/>
                        <a:t>0.708%</a:t>
                      </a:r>
                    </a:p>
                  </a:txBody>
                  <a:tcPr/>
                </a:tc>
                <a:tc>
                  <a:txBody>
                    <a:bodyPr/>
                    <a:lstStyle/>
                    <a:p>
                      <a:pPr algn="ctr"/>
                      <a:r>
                        <a:rPr lang="en-GB" dirty="0"/>
                        <a:t>7</a:t>
                      </a:r>
                    </a:p>
                  </a:txBody>
                  <a:tcPr/>
                </a:tc>
                <a:tc>
                  <a:txBody>
                    <a:bodyPr/>
                    <a:lstStyle/>
                    <a:p>
                      <a:pPr algn="ctr"/>
                      <a:r>
                        <a:rPr lang="en-GB" dirty="0"/>
                        <a:t>6%</a:t>
                      </a:r>
                    </a:p>
                  </a:txBody>
                  <a:tcPr/>
                </a:tc>
                <a:tc>
                  <a:txBody>
                    <a:bodyPr/>
                    <a:lstStyle/>
                    <a:p>
                      <a:pPr algn="ctr"/>
                      <a:endParaRPr lang="en-GB" dirty="0"/>
                    </a:p>
                  </a:txBody>
                  <a:tcPr/>
                </a:tc>
                <a:extLst>
                  <a:ext uri="{0D108BD9-81ED-4DB2-BD59-A6C34878D82A}">
                    <a16:rowId xmlns:a16="http://schemas.microsoft.com/office/drawing/2014/main" val="10008"/>
                  </a:ext>
                </a:extLst>
              </a:tr>
              <a:tr h="370840">
                <a:tc>
                  <a:txBody>
                    <a:bodyPr/>
                    <a:lstStyle/>
                    <a:p>
                      <a:pPr algn="ctr"/>
                      <a:r>
                        <a:rPr lang="en-GB" dirty="0"/>
                        <a:t>28774</a:t>
                      </a:r>
                    </a:p>
                  </a:txBody>
                  <a:tcPr/>
                </a:tc>
                <a:tc>
                  <a:txBody>
                    <a:bodyPr/>
                    <a:lstStyle/>
                    <a:p>
                      <a:pPr algn="ctr"/>
                      <a:r>
                        <a:rPr lang="en-GB" dirty="0"/>
                        <a:t>1.133%</a:t>
                      </a:r>
                    </a:p>
                  </a:txBody>
                  <a:tcPr/>
                </a:tc>
                <a:tc>
                  <a:txBody>
                    <a:bodyPr/>
                    <a:lstStyle/>
                    <a:p>
                      <a:pPr algn="ctr"/>
                      <a:r>
                        <a:rPr lang="en-GB" dirty="0"/>
                        <a:t>7</a:t>
                      </a:r>
                    </a:p>
                  </a:txBody>
                  <a:tcPr/>
                </a:tc>
                <a:tc>
                  <a:txBody>
                    <a:bodyPr/>
                    <a:lstStyle/>
                    <a:p>
                      <a:pPr algn="ctr"/>
                      <a:r>
                        <a:rPr lang="en-GB" dirty="0"/>
                        <a:t>6%</a:t>
                      </a:r>
                    </a:p>
                  </a:txBody>
                  <a:tcPr/>
                </a:tc>
                <a:tc>
                  <a:txBody>
                    <a:bodyPr/>
                    <a:lstStyle/>
                    <a:p>
                      <a:pPr algn="ctr"/>
                      <a:endParaRPr lang="en-GB" dirty="0"/>
                    </a:p>
                  </a:txBody>
                  <a:tcPr/>
                </a:tc>
                <a:extLst>
                  <a:ext uri="{0D108BD9-81ED-4DB2-BD59-A6C34878D82A}">
                    <a16:rowId xmlns:a16="http://schemas.microsoft.com/office/drawing/2014/main" val="10009"/>
                  </a:ext>
                </a:extLst>
              </a:tr>
              <a:tr h="370840">
                <a:tc>
                  <a:txBody>
                    <a:bodyPr/>
                    <a:lstStyle/>
                    <a:p>
                      <a:pPr algn="ctr"/>
                      <a:r>
                        <a:rPr lang="en-GB" dirty="0"/>
                        <a:t>28873</a:t>
                      </a:r>
                    </a:p>
                  </a:txBody>
                  <a:tcPr/>
                </a:tc>
                <a:tc>
                  <a:txBody>
                    <a:bodyPr/>
                    <a:lstStyle/>
                    <a:p>
                      <a:pPr algn="ctr"/>
                      <a:r>
                        <a:rPr lang="en-GB" dirty="0"/>
                        <a:t>5.28%</a:t>
                      </a:r>
                    </a:p>
                  </a:txBody>
                  <a:tcPr/>
                </a:tc>
                <a:tc>
                  <a:txBody>
                    <a:bodyPr/>
                    <a:lstStyle/>
                    <a:p>
                      <a:pPr algn="ctr"/>
                      <a:r>
                        <a:rPr lang="en-GB" dirty="0"/>
                        <a:t>12</a:t>
                      </a:r>
                    </a:p>
                  </a:txBody>
                  <a:tcPr/>
                </a:tc>
                <a:tc>
                  <a:txBody>
                    <a:bodyPr/>
                    <a:lstStyle/>
                    <a:p>
                      <a:pPr algn="ctr"/>
                      <a:r>
                        <a:rPr lang="en-GB" dirty="0"/>
                        <a:t>9%</a:t>
                      </a:r>
                    </a:p>
                  </a:txBody>
                  <a:tcPr/>
                </a:tc>
                <a:tc>
                  <a:txBody>
                    <a:bodyPr/>
                    <a:lstStyle/>
                    <a:p>
                      <a:pPr algn="ctr"/>
                      <a:endParaRPr lang="en-GB"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729098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5B4"/>
                </a:solidFill>
              </a:rPr>
              <a:t>Appendix 3 – the seven EU mechanisms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9920058"/>
              </p:ext>
            </p:extLst>
          </p:nvPr>
        </p:nvGraphicFramePr>
        <p:xfrm>
          <a:off x="838200" y="1447800"/>
          <a:ext cx="10515600" cy="323596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0000"/>
                    </a:ext>
                  </a:extLst>
                </a:gridCol>
              </a:tblGrid>
              <a:tr h="370840">
                <a:tc>
                  <a:txBody>
                    <a:bodyPr/>
                    <a:lstStyle/>
                    <a:p>
                      <a:r>
                        <a:rPr lang="en-GB" dirty="0"/>
                        <a:t>The seven EU mechanisms through which Member</a:t>
                      </a:r>
                      <a:r>
                        <a:rPr lang="en-GB" baseline="0" dirty="0"/>
                        <a:t> States might be asked to render support</a:t>
                      </a:r>
                      <a:endParaRPr lang="en-GB" dirty="0"/>
                    </a:p>
                  </a:txBody>
                  <a:tcPr/>
                </a:tc>
                <a:extLst>
                  <a:ext uri="{0D108BD9-81ED-4DB2-BD59-A6C34878D82A}">
                    <a16:rowId xmlns:a16="http://schemas.microsoft.com/office/drawing/2014/main" val="10000"/>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The EU Budget via the Payments Appropriation, a simple demand for more cash</a:t>
                      </a:r>
                    </a:p>
                  </a:txBody>
                  <a:tcPr/>
                </a:tc>
                <a:extLst>
                  <a:ext uri="{0D108BD9-81ED-4DB2-BD59-A6C34878D82A}">
                    <a16:rowId xmlns:a16="http://schemas.microsoft.com/office/drawing/2014/main" val="10001"/>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The European Central Bank</a:t>
                      </a:r>
                    </a:p>
                  </a:txBody>
                  <a:tcPr/>
                </a:tc>
                <a:extLst>
                  <a:ext uri="{0D108BD9-81ED-4DB2-BD59-A6C34878D82A}">
                    <a16:rowId xmlns:a16="http://schemas.microsoft.com/office/drawing/2014/main" val="10002"/>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The European Investment Bank (including the European Fund for Strategic Investments)</a:t>
                      </a:r>
                    </a:p>
                  </a:txBody>
                  <a:tcPr/>
                </a:tc>
                <a:extLst>
                  <a:ext uri="{0D108BD9-81ED-4DB2-BD59-A6C34878D82A}">
                    <a16:rowId xmlns:a16="http://schemas.microsoft.com/office/drawing/2014/main" val="10003"/>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The </a:t>
                      </a:r>
                      <a:r>
                        <a:rPr lang="en-GB" dirty="0">
                          <a:solidFill>
                            <a:schemeClr val="tx2">
                              <a:lumMod val="75000"/>
                            </a:schemeClr>
                          </a:solidFill>
                        </a:rPr>
                        <a:t>European Financial Stabilisation Mechanism (undrawn portion of €13.2 billion)</a:t>
                      </a:r>
                    </a:p>
                  </a:txBody>
                  <a:tcPr/>
                </a:tc>
                <a:extLst>
                  <a:ext uri="{0D108BD9-81ED-4DB2-BD59-A6C34878D82A}">
                    <a16:rowId xmlns:a16="http://schemas.microsoft.com/office/drawing/2014/main" val="10004"/>
                  </a:ext>
                </a:extLst>
              </a:tr>
              <a:tr h="370840">
                <a:tc>
                  <a:txBody>
                    <a:bodyPr/>
                    <a:lstStyle/>
                    <a:p>
                      <a:r>
                        <a:rPr lang="en-GB" dirty="0">
                          <a:solidFill>
                            <a:schemeClr val="tx2">
                              <a:lumMod val="75000"/>
                            </a:schemeClr>
                          </a:solidFill>
                        </a:rPr>
                        <a:t>European Financial Stability Facility (supposedly closed to further drawings and Eurozone-members only)</a:t>
                      </a:r>
                    </a:p>
                  </a:txBody>
                  <a:tcPr/>
                </a:tc>
                <a:extLst>
                  <a:ext uri="{0D108BD9-81ED-4DB2-BD59-A6C34878D82A}">
                    <a16:rowId xmlns:a16="http://schemas.microsoft.com/office/drawing/2014/main" val="10005"/>
                  </a:ext>
                </a:extLst>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2">
                              <a:lumMod val="75000"/>
                            </a:schemeClr>
                          </a:solidFill>
                        </a:rPr>
                        <a:t>European Stability Mechanism (Eurozone-members only)</a:t>
                      </a:r>
                    </a:p>
                  </a:txBody>
                  <a:tcPr/>
                </a:tc>
                <a:extLst>
                  <a:ext uri="{0D108BD9-81ED-4DB2-BD59-A6C34878D82A}">
                    <a16:rowId xmlns:a16="http://schemas.microsoft.com/office/drawing/2014/main" val="10006"/>
                  </a:ext>
                </a:extLst>
              </a:tr>
              <a:tr h="370840">
                <a:tc>
                  <a:txBody>
                    <a:bodyPr/>
                    <a:lstStyle/>
                    <a:p>
                      <a:r>
                        <a:rPr lang="en-GB" dirty="0">
                          <a:solidFill>
                            <a:schemeClr val="tx2">
                              <a:lumMod val="75000"/>
                            </a:schemeClr>
                          </a:solidFill>
                        </a:rPr>
                        <a:t>A newly-created mechanism using the Commitments Appropriation in the EU Budget’s Multi-annual Financial Framework to create further funds and guarantees at </a:t>
                      </a:r>
                      <a:r>
                        <a:rPr lang="en-GB">
                          <a:solidFill>
                            <a:schemeClr val="tx2">
                              <a:lumMod val="75000"/>
                            </a:schemeClr>
                          </a:solidFill>
                        </a:rPr>
                        <a:t>Member States’ </a:t>
                      </a:r>
                      <a:r>
                        <a:rPr lang="en-GB" dirty="0">
                          <a:solidFill>
                            <a:schemeClr val="tx2">
                              <a:lumMod val="75000"/>
                            </a:schemeClr>
                          </a:solidFill>
                        </a:rPr>
                        <a:t>risk</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478605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Santander’s takeover of Banco Popular </a:t>
            </a:r>
            <a:r>
              <a:rPr lang="en-US" dirty="0" err="1"/>
              <a:t>Espaniol</a:t>
            </a:r>
            <a:r>
              <a:rPr lang="en-US" dirty="0"/>
              <a:t>: harbinger of the meltdown of the European banking system</a:t>
            </a:r>
            <a:br>
              <a:rPr lang="en-US" dirty="0"/>
            </a:br>
            <a:r>
              <a:rPr lang="en-US" sz="3200" dirty="0">
                <a:solidFill>
                  <a:srgbClr val="0085B4"/>
                </a:solidFill>
              </a:rPr>
              <a:t>Close of Briefing Paper written by Bob Lyddon</a:t>
            </a:r>
          </a:p>
        </p:txBody>
      </p:sp>
      <p:sp>
        <p:nvSpPr>
          <p:cNvPr id="3" name="Subtitle 2"/>
          <p:cNvSpPr>
            <a:spLocks noGrp="1"/>
          </p:cNvSpPr>
          <p:nvPr>
            <p:ph type="subTitle" idx="1"/>
          </p:nvPr>
        </p:nvSpPr>
        <p:spPr/>
        <p:txBody>
          <a:bodyPr/>
          <a:lstStyle/>
          <a:p>
            <a:r>
              <a:rPr lang="it-IT" dirty="0">
                <a:solidFill>
                  <a:srgbClr val="0085B4"/>
                </a:solidFill>
              </a:rPr>
              <a:t>London 30 June 2017</a:t>
            </a:r>
            <a:endParaRPr lang="en-US" dirty="0">
              <a:solidFill>
                <a:srgbClr val="0085B4"/>
              </a:solidFill>
            </a:endParaRPr>
          </a:p>
        </p:txBody>
      </p:sp>
    </p:spTree>
    <p:extLst>
      <p:ext uri="{BB962C8B-B14F-4D97-AF65-F5344CB8AC3E}">
        <p14:creationId xmlns:p14="http://schemas.microsoft.com/office/powerpoint/2010/main" val="160644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B4"/>
                </a:solidFill>
              </a:rPr>
              <a:t>What has happened between SAN and BPE</a:t>
            </a:r>
            <a:endParaRPr lang="en-GB" dirty="0">
              <a:solidFill>
                <a:srgbClr val="0085B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3245864"/>
              </p:ext>
            </p:extLst>
          </p:nvPr>
        </p:nvGraphicFramePr>
        <p:xfrm>
          <a:off x="838200" y="1467679"/>
          <a:ext cx="10515600" cy="45156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305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85B4"/>
                </a:solidFill>
              </a:rPr>
              <a:t>What did not happen at BPE</a:t>
            </a:r>
            <a:endParaRPr lang="en-GB" dirty="0">
              <a:solidFill>
                <a:srgbClr val="0085B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0992602"/>
              </p:ext>
            </p:extLst>
          </p:nvPr>
        </p:nvGraphicFramePr>
        <p:xfrm>
          <a:off x="838200" y="1447800"/>
          <a:ext cx="10515600"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252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85B4"/>
                </a:solidFill>
              </a:rPr>
              <a:t>Who was protected by that?</a:t>
            </a:r>
          </a:p>
        </p:txBody>
      </p:sp>
      <p:sp>
        <p:nvSpPr>
          <p:cNvPr id="3" name="Content Placeholder 2"/>
          <p:cNvSpPr>
            <a:spLocks noGrp="1"/>
          </p:cNvSpPr>
          <p:nvPr>
            <p:ph idx="1"/>
          </p:nvPr>
        </p:nvSpPr>
        <p:spPr/>
        <p:txBody>
          <a:bodyPr>
            <a:normAutofit/>
          </a:bodyPr>
          <a:lstStyle/>
          <a:p>
            <a:r>
              <a:rPr lang="en-US" b="1" dirty="0"/>
              <a:t>The European Investment Bank</a:t>
            </a:r>
            <a:r>
              <a:rPr lang="en-US" dirty="0"/>
              <a:t>: its SME loan </a:t>
            </a:r>
            <a:r>
              <a:rPr lang="en-US" dirty="0" err="1"/>
              <a:t>programme</a:t>
            </a:r>
            <a:r>
              <a:rPr lang="en-US" dirty="0"/>
              <a:t> through BPE is far in excess of EUR100,000, and the EIB’s deposits into BPE to fund that </a:t>
            </a:r>
            <a:r>
              <a:rPr lang="en-US" dirty="0" err="1"/>
              <a:t>programme</a:t>
            </a:r>
            <a:r>
              <a:rPr lang="en-US" dirty="0"/>
              <a:t> are senior unsecured liabilities of BPE</a:t>
            </a:r>
          </a:p>
          <a:p>
            <a:r>
              <a:rPr lang="en-US" b="1" dirty="0"/>
              <a:t>The European Central Bank</a:t>
            </a:r>
            <a:r>
              <a:rPr lang="en-US" dirty="0"/>
              <a:t>:</a:t>
            </a:r>
          </a:p>
          <a:p>
            <a:pPr marL="914400" lvl="1" indent="-457200">
              <a:buFont typeface="+mj-lt"/>
              <a:buAutoNum type="arabicPeriod"/>
            </a:pPr>
            <a:r>
              <a:rPr lang="en-US" dirty="0"/>
              <a:t>It did not have to compel its other borrowers to come up with different collateral to the BPE bonds they had pledged;</a:t>
            </a:r>
          </a:p>
          <a:p>
            <a:pPr marL="914400" lvl="1" indent="-457200">
              <a:buFont typeface="+mj-lt"/>
              <a:buAutoNum type="arabicPeriod"/>
            </a:pPr>
            <a:r>
              <a:rPr lang="en-US" dirty="0"/>
              <a:t>It did not have to test the value of the BPE bonds pledged as collateral in the open market compared to the haircuts it had specified for them;</a:t>
            </a:r>
          </a:p>
          <a:p>
            <a:pPr marL="914400" lvl="1" indent="-457200">
              <a:buFont typeface="+mj-lt"/>
              <a:buAutoNum type="arabicPeriod"/>
            </a:pPr>
            <a:r>
              <a:rPr lang="en-US" dirty="0"/>
              <a:t>It did not have to test the open-market value of the collateral pledged by BPE for its own ECB loans.</a:t>
            </a:r>
          </a:p>
        </p:txBody>
      </p:sp>
    </p:spTree>
    <p:extLst>
      <p:ext uri="{BB962C8B-B14F-4D97-AF65-F5344CB8AC3E}">
        <p14:creationId xmlns:p14="http://schemas.microsoft.com/office/powerpoint/2010/main" val="1822802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4442"/>
            <a:ext cx="10313504" cy="690098"/>
          </a:xfrm>
        </p:spPr>
        <p:txBody>
          <a:bodyPr>
            <a:normAutofit fontScale="90000"/>
          </a:bodyPr>
          <a:lstStyle/>
          <a:p>
            <a:r>
              <a:rPr lang="en-US" dirty="0">
                <a:solidFill>
                  <a:srgbClr val="0085B4"/>
                </a:solidFill>
              </a:rPr>
              <a:t>Santander has taken on major risks to benefit the ECB and EIB</a:t>
            </a:r>
            <a:endParaRPr lang="en-GB" dirty="0">
              <a:solidFill>
                <a:srgbClr val="0085B4"/>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9199149"/>
              </p:ext>
            </p:extLst>
          </p:nvPr>
        </p:nvGraphicFramePr>
        <p:xfrm>
          <a:off x="838200" y="1447800"/>
          <a:ext cx="10515600" cy="42370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510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5B4"/>
                </a:solidFill>
              </a:rPr>
              <a:t>Parallels with Lloyds takeover of HBOS in 2008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5720855"/>
              </p:ext>
            </p:extLst>
          </p:nvPr>
        </p:nvGraphicFramePr>
        <p:xfrm>
          <a:off x="838200" y="1457739"/>
          <a:ext cx="10243930" cy="2021840"/>
        </p:xfrm>
        <a:graphic>
          <a:graphicData uri="http://schemas.openxmlformats.org/drawingml/2006/table">
            <a:tbl>
              <a:tblPr firstRow="1" bandRow="1">
                <a:tableStyleId>{5C22544A-7EE6-4342-B048-85BDC9FD1C3A}</a:tableStyleId>
              </a:tblPr>
              <a:tblGrid>
                <a:gridCol w="10243930">
                  <a:extLst>
                    <a:ext uri="{9D8B030D-6E8A-4147-A177-3AD203B41FA5}">
                      <a16:colId xmlns:a16="http://schemas.microsoft.com/office/drawing/2014/main" val="20000"/>
                    </a:ext>
                  </a:extLst>
                </a:gridCol>
              </a:tblGrid>
              <a:tr h="370840">
                <a:tc>
                  <a:txBody>
                    <a:bodyPr/>
                    <a:lstStyle/>
                    <a:p>
                      <a:pPr algn="ctr"/>
                      <a:r>
                        <a:rPr lang="en-GB" dirty="0"/>
                        <a:t>Parallels</a:t>
                      </a:r>
                    </a:p>
                  </a:txBody>
                  <a:tcPr/>
                </a:tc>
                <a:extLst>
                  <a:ext uri="{0D108BD9-81ED-4DB2-BD59-A6C34878D82A}">
                    <a16:rowId xmlns:a16="http://schemas.microsoft.com/office/drawing/2014/main" val="10000"/>
                  </a:ext>
                </a:extLst>
              </a:tr>
              <a:tr h="370840">
                <a:tc>
                  <a:txBody>
                    <a:bodyPr/>
                    <a:lstStyle/>
                    <a:p>
                      <a:r>
                        <a:rPr lang="en-GB" dirty="0"/>
                        <a:t>A big, solvent, domestic bank took over – with strong</a:t>
                      </a:r>
                      <a:r>
                        <a:rPr lang="en-GB" baseline="0" dirty="0"/>
                        <a:t> official encouragement - </a:t>
                      </a:r>
                      <a:r>
                        <a:rPr lang="en-GB" dirty="0"/>
                        <a:t>another big domestic bank, one that had major problems in its Real Estate loan book</a:t>
                      </a:r>
                    </a:p>
                  </a:txBody>
                  <a:tcPr/>
                </a:tc>
                <a:extLst>
                  <a:ext uri="{0D108BD9-81ED-4DB2-BD59-A6C34878D82A}">
                    <a16:rowId xmlns:a16="http://schemas.microsoft.com/office/drawing/2014/main" val="10001"/>
                  </a:ext>
                </a:extLst>
              </a:tr>
              <a:tr h="370840">
                <a:tc>
                  <a:txBody>
                    <a:bodyPr/>
                    <a:lstStyle/>
                    <a:p>
                      <a:r>
                        <a:rPr lang="en-GB" dirty="0"/>
                        <a:t>The acquisition timeframe was very short so the “white knight” had no time to carry out detailed Due Diligence on the loan book</a:t>
                      </a:r>
                      <a:r>
                        <a:rPr lang="en-GB" baseline="0" dirty="0"/>
                        <a:t> of the other bank</a:t>
                      </a:r>
                      <a:endParaRPr lang="en-GB" dirty="0"/>
                    </a:p>
                  </a:txBody>
                  <a:tcPr/>
                </a:tc>
                <a:extLst>
                  <a:ext uri="{0D108BD9-81ED-4DB2-BD59-A6C34878D82A}">
                    <a16:rowId xmlns:a16="http://schemas.microsoft.com/office/drawing/2014/main" val="10002"/>
                  </a:ext>
                </a:extLst>
              </a:tr>
              <a:tr h="370840">
                <a:tc>
                  <a:txBody>
                    <a:bodyPr/>
                    <a:lstStyle/>
                    <a:p>
                      <a:r>
                        <a:rPr lang="en-GB" dirty="0"/>
                        <a:t>The “white knight” took a punt on the value of the assets it acquired</a:t>
                      </a:r>
                    </a:p>
                  </a:txBody>
                  <a:tcPr/>
                </a:tc>
                <a:extLst>
                  <a:ext uri="{0D108BD9-81ED-4DB2-BD59-A6C34878D82A}">
                    <a16:rowId xmlns:a16="http://schemas.microsoft.com/office/drawing/2014/main" val="1000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7013436"/>
              </p:ext>
            </p:extLst>
          </p:nvPr>
        </p:nvGraphicFramePr>
        <p:xfrm>
          <a:off x="838200" y="3701553"/>
          <a:ext cx="10243930" cy="2026920"/>
        </p:xfrm>
        <a:graphic>
          <a:graphicData uri="http://schemas.openxmlformats.org/drawingml/2006/table">
            <a:tbl>
              <a:tblPr firstRow="1" bandRow="1">
                <a:tableStyleId>{5C22544A-7EE6-4342-B048-85BDC9FD1C3A}</a:tableStyleId>
              </a:tblPr>
              <a:tblGrid>
                <a:gridCol w="10243930">
                  <a:extLst>
                    <a:ext uri="{9D8B030D-6E8A-4147-A177-3AD203B41FA5}">
                      <a16:colId xmlns:a16="http://schemas.microsoft.com/office/drawing/2014/main" val="20000"/>
                    </a:ext>
                  </a:extLst>
                </a:gridCol>
              </a:tblGrid>
              <a:tr h="370840">
                <a:tc>
                  <a:txBody>
                    <a:bodyPr/>
                    <a:lstStyle/>
                    <a:p>
                      <a:pPr algn="ctr"/>
                      <a:r>
                        <a:rPr lang="en-GB" dirty="0"/>
                        <a:t>Risks and issues</a:t>
                      </a:r>
                    </a:p>
                  </a:txBody>
                  <a:tcPr/>
                </a:tc>
                <a:extLst>
                  <a:ext uri="{0D108BD9-81ED-4DB2-BD59-A6C34878D82A}">
                    <a16:rowId xmlns:a16="http://schemas.microsoft.com/office/drawing/2014/main" val="10000"/>
                  </a:ext>
                </a:extLst>
              </a:tr>
              <a:tr h="370840">
                <a:tc>
                  <a:txBody>
                    <a:bodyPr/>
                    <a:lstStyle/>
                    <a:p>
                      <a:r>
                        <a:rPr lang="en-GB" dirty="0"/>
                        <a:t>HBOS</a:t>
                      </a:r>
                      <a:r>
                        <a:rPr lang="en-GB" baseline="0" dirty="0"/>
                        <a:t> turned out to be too big and bad for Lloyds to swallow: BPE is a very large bank as well</a:t>
                      </a:r>
                      <a:endParaRPr lang="en-GB" dirty="0"/>
                    </a:p>
                  </a:txBody>
                  <a:tcPr/>
                </a:tc>
                <a:extLst>
                  <a:ext uri="{0D108BD9-81ED-4DB2-BD59-A6C34878D82A}">
                    <a16:rowId xmlns:a16="http://schemas.microsoft.com/office/drawing/2014/main" val="10001"/>
                  </a:ext>
                </a:extLst>
              </a:tr>
              <a:tr h="370840">
                <a:tc>
                  <a:txBody>
                    <a:bodyPr/>
                    <a:lstStyle/>
                    <a:p>
                      <a:r>
                        <a:rPr lang="en-GB" dirty="0"/>
                        <a:t>The “white knight” – Lloyds – became a “black</a:t>
                      </a:r>
                      <a:r>
                        <a:rPr lang="en-GB" baseline="0" dirty="0"/>
                        <a:t> knight” when HBOS caused Lloyds to fail in turn: then the UK government had to step in. Could BPE cause SAN to become a “black knight” and require the Spanish government to step in?</a:t>
                      </a:r>
                      <a:endParaRPr lang="en-GB" dirty="0"/>
                    </a:p>
                  </a:txBody>
                  <a:tcPr/>
                </a:tc>
                <a:extLst>
                  <a:ext uri="{0D108BD9-81ED-4DB2-BD59-A6C34878D82A}">
                    <a16:rowId xmlns:a16="http://schemas.microsoft.com/office/drawing/2014/main" val="10002"/>
                  </a:ext>
                </a:extLst>
              </a:tr>
              <a:tr h="370840">
                <a:tc>
                  <a:txBody>
                    <a:bodyPr/>
                    <a:lstStyle/>
                    <a:p>
                      <a:r>
                        <a:rPr lang="en-GB" dirty="0"/>
                        <a:t>Would it only be the Spanish government, or also UK, Poland, Brazil,</a:t>
                      </a:r>
                      <a:r>
                        <a:rPr lang="en-GB" baseline="0" dirty="0"/>
                        <a:t> Mexico, Portugal…?</a:t>
                      </a:r>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2375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0085B4"/>
                </a:solidFill>
              </a:rPr>
              <a:t>Parallels with JPMorgan takeover of Bear Stearns in 2008</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6243731"/>
              </p:ext>
            </p:extLst>
          </p:nvPr>
        </p:nvGraphicFramePr>
        <p:xfrm>
          <a:off x="838200" y="1457739"/>
          <a:ext cx="10243930" cy="2021840"/>
        </p:xfrm>
        <a:graphic>
          <a:graphicData uri="http://schemas.openxmlformats.org/drawingml/2006/table">
            <a:tbl>
              <a:tblPr firstRow="1" bandRow="1">
                <a:tableStyleId>{5C22544A-7EE6-4342-B048-85BDC9FD1C3A}</a:tableStyleId>
              </a:tblPr>
              <a:tblGrid>
                <a:gridCol w="10243930">
                  <a:extLst>
                    <a:ext uri="{9D8B030D-6E8A-4147-A177-3AD203B41FA5}">
                      <a16:colId xmlns:a16="http://schemas.microsoft.com/office/drawing/2014/main" val="20000"/>
                    </a:ext>
                  </a:extLst>
                </a:gridCol>
              </a:tblGrid>
              <a:tr h="370840">
                <a:tc>
                  <a:txBody>
                    <a:bodyPr/>
                    <a:lstStyle/>
                    <a:p>
                      <a:pPr algn="ctr"/>
                      <a:r>
                        <a:rPr lang="en-GB" dirty="0"/>
                        <a:t>What happened</a:t>
                      </a:r>
                    </a:p>
                  </a:txBody>
                  <a:tcPr/>
                </a:tc>
                <a:extLst>
                  <a:ext uri="{0D108BD9-81ED-4DB2-BD59-A6C34878D82A}">
                    <a16:rowId xmlns:a16="http://schemas.microsoft.com/office/drawing/2014/main" val="10000"/>
                  </a:ext>
                </a:extLst>
              </a:tr>
              <a:tr h="370840">
                <a:tc>
                  <a:txBody>
                    <a:bodyPr/>
                    <a:lstStyle/>
                    <a:p>
                      <a:r>
                        <a:rPr lang="en-GB" dirty="0"/>
                        <a:t>Bear Stearns was a major participant in the market for Residential Mortgage-Backed Securities (“RMBS”)</a:t>
                      </a:r>
                    </a:p>
                  </a:txBody>
                  <a:tcPr/>
                </a:tc>
                <a:extLst>
                  <a:ext uri="{0D108BD9-81ED-4DB2-BD59-A6C34878D82A}">
                    <a16:rowId xmlns:a16="http://schemas.microsoft.com/office/drawing/2014/main" val="10001"/>
                  </a:ext>
                </a:extLst>
              </a:tr>
              <a:tr h="370840">
                <a:tc>
                  <a:txBody>
                    <a:bodyPr/>
                    <a:lstStyle/>
                    <a:p>
                      <a:r>
                        <a:rPr lang="en-GB" dirty="0"/>
                        <a:t>Two of its funds defaulted and the fund trustee was about to liquidate the RMBS in the funds and sell them in the open market – which would have taken the market down as there was a paucity of buyers</a:t>
                      </a:r>
                    </a:p>
                  </a:txBody>
                  <a:tcPr/>
                </a:tc>
                <a:extLst>
                  <a:ext uri="{0D108BD9-81ED-4DB2-BD59-A6C34878D82A}">
                    <a16:rowId xmlns:a16="http://schemas.microsoft.com/office/drawing/2014/main" val="10002"/>
                  </a:ext>
                </a:extLst>
              </a:tr>
              <a:tr h="370840">
                <a:tc>
                  <a:txBody>
                    <a:bodyPr/>
                    <a:lstStyle/>
                    <a:p>
                      <a:r>
                        <a:rPr lang="en-GB" dirty="0"/>
                        <a:t>The US authorities and other market participants appointed JPMorgan as “white knight” to take over Bear</a:t>
                      </a:r>
                      <a:r>
                        <a:rPr lang="en-GB" baseline="0" dirty="0"/>
                        <a:t> Stearns and prevent a </a:t>
                      </a:r>
                      <a:r>
                        <a:rPr lang="en-GB" baseline="0" dirty="0" err="1"/>
                        <a:t>firesale</a:t>
                      </a:r>
                      <a:r>
                        <a:rPr lang="en-GB" baseline="0" dirty="0"/>
                        <a:t> of the RMBS by the fund trustee (Bank of New York Mellon)</a:t>
                      </a:r>
                      <a:endParaRPr lang="en-GB" dirty="0"/>
                    </a:p>
                  </a:txBody>
                  <a:tcPr/>
                </a:tc>
                <a:extLst>
                  <a:ext uri="{0D108BD9-81ED-4DB2-BD59-A6C34878D82A}">
                    <a16:rowId xmlns:a16="http://schemas.microsoft.com/office/drawing/2014/main" val="1000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703917041"/>
              </p:ext>
            </p:extLst>
          </p:nvPr>
        </p:nvGraphicFramePr>
        <p:xfrm>
          <a:off x="838200" y="3701553"/>
          <a:ext cx="10243930" cy="2291080"/>
        </p:xfrm>
        <a:graphic>
          <a:graphicData uri="http://schemas.openxmlformats.org/drawingml/2006/table">
            <a:tbl>
              <a:tblPr firstRow="1" bandRow="1">
                <a:tableStyleId>{5C22544A-7EE6-4342-B048-85BDC9FD1C3A}</a:tableStyleId>
              </a:tblPr>
              <a:tblGrid>
                <a:gridCol w="10243930">
                  <a:extLst>
                    <a:ext uri="{9D8B030D-6E8A-4147-A177-3AD203B41FA5}">
                      <a16:colId xmlns:a16="http://schemas.microsoft.com/office/drawing/2014/main" val="20000"/>
                    </a:ext>
                  </a:extLst>
                </a:gridCol>
              </a:tblGrid>
              <a:tr h="370840">
                <a:tc>
                  <a:txBody>
                    <a:bodyPr/>
                    <a:lstStyle/>
                    <a:p>
                      <a:pPr algn="ctr"/>
                      <a:r>
                        <a:rPr lang="en-GB" dirty="0"/>
                        <a:t>Who benefited and who did not</a:t>
                      </a:r>
                    </a:p>
                  </a:txBody>
                  <a:tcPr/>
                </a:tc>
                <a:extLst>
                  <a:ext uri="{0D108BD9-81ED-4DB2-BD59-A6C34878D82A}">
                    <a16:rowId xmlns:a16="http://schemas.microsoft.com/office/drawing/2014/main" val="10000"/>
                  </a:ext>
                </a:extLst>
              </a:tr>
              <a:tr h="370840">
                <a:tc>
                  <a:txBody>
                    <a:bodyPr/>
                    <a:lstStyle/>
                    <a:p>
                      <a:r>
                        <a:rPr lang="en-GB" dirty="0"/>
                        <a:t>The market was spared the necessity of writing down the value of its RMBS to the same levels as the fund trustee would</a:t>
                      </a:r>
                      <a:r>
                        <a:rPr lang="en-GB" baseline="0" dirty="0"/>
                        <a:t> have achieved in its </a:t>
                      </a:r>
                      <a:r>
                        <a:rPr lang="en-GB" baseline="0" dirty="0" err="1"/>
                        <a:t>firesale</a:t>
                      </a:r>
                      <a:r>
                        <a:rPr lang="en-GB" baseline="0" dirty="0"/>
                        <a:t>, just as the ECB was spared similar necessities in BPE’s case</a:t>
                      </a:r>
                      <a:endParaRPr lang="en-GB" dirty="0"/>
                    </a:p>
                  </a:txBody>
                  <a:tcPr/>
                </a:tc>
                <a:extLst>
                  <a:ext uri="{0D108BD9-81ED-4DB2-BD59-A6C34878D82A}">
                    <a16:rowId xmlns:a16="http://schemas.microsoft.com/office/drawing/2014/main" val="10001"/>
                  </a:ext>
                </a:extLst>
              </a:tr>
              <a:tr h="370840">
                <a:tc>
                  <a:txBody>
                    <a:bodyPr/>
                    <a:lstStyle/>
                    <a:p>
                      <a:r>
                        <a:rPr lang="en-GB" dirty="0"/>
                        <a:t>That write-down would have bankrupted many market participants, and BPE could have bankrupted the ECB, and caused a major loss</a:t>
                      </a:r>
                      <a:r>
                        <a:rPr lang="en-GB" baseline="0" dirty="0"/>
                        <a:t> at the EIB as well</a:t>
                      </a:r>
                      <a:endParaRPr lang="en-GB" dirty="0"/>
                    </a:p>
                  </a:txBody>
                  <a:tcPr/>
                </a:tc>
                <a:extLst>
                  <a:ext uri="{0D108BD9-81ED-4DB2-BD59-A6C34878D82A}">
                    <a16:rowId xmlns:a16="http://schemas.microsoft.com/office/drawing/2014/main" val="10002"/>
                  </a:ext>
                </a:extLst>
              </a:tr>
              <a:tr h="370840">
                <a:tc>
                  <a:txBody>
                    <a:bodyPr/>
                    <a:lstStyle/>
                    <a:p>
                      <a:r>
                        <a:rPr lang="en-GB" dirty="0"/>
                        <a:t>JPMorgan shareholders</a:t>
                      </a:r>
                      <a:r>
                        <a:rPr lang="en-GB" baseline="0" dirty="0"/>
                        <a:t> covered Bear </a:t>
                      </a:r>
                      <a:r>
                        <a:rPr lang="en-GB" baseline="0" dirty="0" err="1"/>
                        <a:t>Stearn’s</a:t>
                      </a:r>
                      <a:r>
                        <a:rPr lang="en-GB" baseline="0" dirty="0"/>
                        <a:t> losses and legal claims for RMBS </a:t>
                      </a:r>
                      <a:r>
                        <a:rPr lang="en-GB" baseline="0" dirty="0" err="1"/>
                        <a:t>mis</a:t>
                      </a:r>
                      <a:r>
                        <a:rPr lang="en-GB" baseline="0" dirty="0"/>
                        <a:t>-selling, via regular and large debits to the JPMorgan Profit-and-Loss account over an extended period, which it could afford</a:t>
                      </a:r>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8851268"/>
      </p:ext>
    </p:extLst>
  </p:cSld>
  <p:clrMapOvr>
    <a:masterClrMapping/>
  </p:clrMapOvr>
</p:sld>
</file>

<file path=ppt/theme/theme1.xml><?xml version="1.0" encoding="utf-8"?>
<a:theme xmlns:a="http://schemas.openxmlformats.org/drawingml/2006/main" name="Office Theme">
  <a:themeElements>
    <a:clrScheme name="Lyddon">
      <a:dk1>
        <a:srgbClr val="000000"/>
      </a:dk1>
      <a:lt1>
        <a:srgbClr val="FFFFFF"/>
      </a:lt1>
      <a:dk2>
        <a:srgbClr val="44546A"/>
      </a:dk2>
      <a:lt2>
        <a:srgbClr val="E7E6E6"/>
      </a:lt2>
      <a:accent1>
        <a:srgbClr val="E17F0C"/>
      </a:accent1>
      <a:accent2>
        <a:srgbClr val="9CB6E1"/>
      </a:accent2>
      <a:accent3>
        <a:srgbClr val="575756"/>
      </a:accent3>
      <a:accent4>
        <a:srgbClr val="E17F0C"/>
      </a:accent4>
      <a:accent5>
        <a:srgbClr val="545454"/>
      </a:accent5>
      <a:accent6>
        <a:srgbClr val="70AD47"/>
      </a:accent6>
      <a:hlink>
        <a:srgbClr val="E17F0C"/>
      </a:hlink>
      <a:folHlink>
        <a:srgbClr val="9CB6E1"/>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3991</Words>
  <Application>Microsoft Office PowerPoint</Application>
  <PresentationFormat>Widescreen</PresentationFormat>
  <Paragraphs>596</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Santander’s takeover of Banco Popular Espanol: harbinger of the meltdown of the European banking system Briefing Paper written by Bob Lyddon</vt:lpstr>
      <vt:lpstr>Contents</vt:lpstr>
      <vt:lpstr>Executive Summary</vt:lpstr>
      <vt:lpstr>What has happened between SAN and BPE</vt:lpstr>
      <vt:lpstr>What did not happen at BPE</vt:lpstr>
      <vt:lpstr>Who was protected by that?</vt:lpstr>
      <vt:lpstr>Santander has taken on major risks to benefit the ECB and EIB</vt:lpstr>
      <vt:lpstr>Parallels with Lloyds takeover of HBOS in 2008</vt:lpstr>
      <vt:lpstr>Parallels with JPMorgan takeover of Bear Stearns in 2008</vt:lpstr>
      <vt:lpstr>Summary of parallels with 2008</vt:lpstr>
      <vt:lpstr>Worrying indicators from BPE’s demise</vt:lpstr>
      <vt:lpstr>Bank restructurings proceeding in Italy</vt:lpstr>
      <vt:lpstr>Failure of the new EU framework for European banking</vt:lpstr>
      <vt:lpstr>Where to go from here?</vt:lpstr>
      <vt:lpstr>The UK’s “white knights” and “black knights” in 2007-9</vt:lpstr>
      <vt:lpstr>European “white knights” now</vt:lpstr>
      <vt:lpstr>Very limited capacity to come up with “white knights”</vt:lpstr>
      <vt:lpstr>Very limited capacity of governments to offer support</vt:lpstr>
      <vt:lpstr>Risks and issues for the UK – Santander UK</vt:lpstr>
      <vt:lpstr>Risks and issues for the UK – European level</vt:lpstr>
      <vt:lpstr>Risks and issues for the UK – European level</vt:lpstr>
      <vt:lpstr>Summary</vt:lpstr>
      <vt:lpstr>Appendix 1 – profile of Bob Lyddon</vt:lpstr>
      <vt:lpstr>Appendix 2 – details of BPE bonds eligible as ECB collateral</vt:lpstr>
      <vt:lpstr>Appendix 2 – details of BPE bonds eligible as ECB collateral</vt:lpstr>
      <vt:lpstr>Appendix 2 – details of BPE bonds eligible as ECB collateral</vt:lpstr>
      <vt:lpstr>Appendix 2 – details of BPE bonds eligible as ECB collateral</vt:lpstr>
      <vt:lpstr>Appendix 2 – details of BPE bonds eligible as ECB collateral</vt:lpstr>
      <vt:lpstr>Appendix 2 – details of BPE bonds eligible as ECB collateral</vt:lpstr>
      <vt:lpstr>Appendix 2 – details of BPE bonds eligible as ECB collateral</vt:lpstr>
      <vt:lpstr>Appendix 2 – details of BPE bonds eligible as ECB collateral</vt:lpstr>
      <vt:lpstr>Appendix 3 – the seven EU mechanisms</vt:lpstr>
      <vt:lpstr>Santander’s takeover of Banco Popular Espaniol: harbinger of the meltdown of the European banking system Close of Briefing Paper written by Bob Lyddon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Berry</dc:creator>
  <cp:lastModifiedBy>Robert Lyddon</cp:lastModifiedBy>
  <cp:revision>65</cp:revision>
  <dcterms:created xsi:type="dcterms:W3CDTF">2017-06-12T15:19:13Z</dcterms:created>
  <dcterms:modified xsi:type="dcterms:W3CDTF">2017-07-05T08:28:27Z</dcterms:modified>
</cp:coreProperties>
</file>